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Lst>
  <p:sldSz cy="5143500" cx="9144000"/>
  <p:notesSz cx="6858000" cy="9144000"/>
  <p:embeddedFontLst>
    <p:embeddedFont>
      <p:font typeface="DM Sans Medium"/>
      <p:regular r:id="rId151"/>
      <p:bold r:id="rId152"/>
      <p:italic r:id="rId153"/>
      <p:boldItalic r:id="rId154"/>
    </p:embeddedFont>
    <p:embeddedFont>
      <p:font typeface="Anton"/>
      <p:regular r:id="rId155"/>
    </p:embeddedFont>
    <p:embeddedFont>
      <p:font typeface="Didact Gothic"/>
      <p:regular r:id="rId156"/>
    </p:embeddedFont>
    <p:embeddedFont>
      <p:font typeface="Helvetica Neue"/>
      <p:regular r:id="rId157"/>
      <p:bold r:id="rId158"/>
      <p:italic r:id="rId159"/>
      <p:boldItalic r:id="rId160"/>
    </p:embeddedFont>
    <p:embeddedFont>
      <p:font typeface="Helvetica Neue Light"/>
      <p:regular r:id="rId161"/>
      <p:bold r:id="rId162"/>
      <p:italic r:id="rId163"/>
      <p:boldItalic r:id="rId164"/>
    </p:embeddedFont>
    <p:embeddedFont>
      <p:font typeface="DM Sans"/>
      <p:regular r:id="rId165"/>
      <p:bold r:id="rId166"/>
      <p:italic r:id="rId167"/>
      <p:boldItalic r:id="rId1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A4533D-5145-4789-B2B9-92A7A9748E92}">
  <a:tblStyle styleId="{70A4533D-5145-4789-B2B9-92A7A9748E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06A5A35-14C0-4A87-8A34-61DE7B4E7E49}" styleName="Table_1">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B3CC478-9480-4EDC-BB79-9C2F45BAED14}"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DMSans-regular.fntdata"/><Relationship Id="rId69" Type="http://schemas.openxmlformats.org/officeDocument/2006/relationships/slide" Target="slides/slide63.xml"/><Relationship Id="rId164" Type="http://schemas.openxmlformats.org/officeDocument/2006/relationships/font" Target="fonts/HelveticaNeueLight-boldItalic.fntdata"/><Relationship Id="rId163" Type="http://schemas.openxmlformats.org/officeDocument/2006/relationships/font" Target="fonts/HelveticaNeueLight-italic.fntdata"/><Relationship Id="rId162" Type="http://schemas.openxmlformats.org/officeDocument/2006/relationships/font" Target="fonts/HelveticaNeueLight-bold.fntdata"/><Relationship Id="rId168" Type="http://schemas.openxmlformats.org/officeDocument/2006/relationships/font" Target="fonts/DMSans-boldItalic.fntdata"/><Relationship Id="rId167" Type="http://schemas.openxmlformats.org/officeDocument/2006/relationships/font" Target="fonts/DMSans-italic.fntdata"/><Relationship Id="rId166" Type="http://schemas.openxmlformats.org/officeDocument/2006/relationships/font" Target="fonts/DMSans-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HelveticaNeueLight-regular.fntdata"/><Relationship Id="rId54" Type="http://schemas.openxmlformats.org/officeDocument/2006/relationships/slide" Target="slides/slide48.xml"/><Relationship Id="rId160" Type="http://schemas.openxmlformats.org/officeDocument/2006/relationships/font" Target="fonts/HelveticaNeue-bold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HelveticaNeue-italic.fntdata"/><Relationship Id="rId59" Type="http://schemas.openxmlformats.org/officeDocument/2006/relationships/slide" Target="slides/slide53.xml"/><Relationship Id="rId154" Type="http://schemas.openxmlformats.org/officeDocument/2006/relationships/font" Target="fonts/DMSansMedium-boldItalic.fntdata"/><Relationship Id="rId58" Type="http://schemas.openxmlformats.org/officeDocument/2006/relationships/slide" Target="slides/slide52.xml"/><Relationship Id="rId153" Type="http://schemas.openxmlformats.org/officeDocument/2006/relationships/font" Target="fonts/DMSansMedium-italic.fntdata"/><Relationship Id="rId152" Type="http://schemas.openxmlformats.org/officeDocument/2006/relationships/font" Target="fonts/DMSansMedium-bold.fntdata"/><Relationship Id="rId151" Type="http://schemas.openxmlformats.org/officeDocument/2006/relationships/font" Target="fonts/DMSansMedium-regular.fntdata"/><Relationship Id="rId158" Type="http://schemas.openxmlformats.org/officeDocument/2006/relationships/font" Target="fonts/HelveticaNeue-bold.fntdata"/><Relationship Id="rId157" Type="http://schemas.openxmlformats.org/officeDocument/2006/relationships/font" Target="fonts/HelveticaNeue-regular.fntdata"/><Relationship Id="rId156" Type="http://schemas.openxmlformats.org/officeDocument/2006/relationships/font" Target="fonts/DidactGothic-regular.fntdata"/><Relationship Id="rId155" Type="http://schemas.openxmlformats.org/officeDocument/2006/relationships/font" Target="fonts/Anto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lukeout.github.io/"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4efac14406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4efac14406_1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af3608162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af3608162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af36081627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af36081627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af3608162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af3608162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af3608162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af3608162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af3608162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af3608162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Un juego para compartir y poder practicar los selectores: </a:t>
            </a:r>
            <a:r>
              <a:rPr lang="es" u="sng">
                <a:solidFill>
                  <a:schemeClr val="hlink"/>
                </a:solidFill>
                <a:latin typeface="DM Sans"/>
                <a:ea typeface="DM Sans"/>
                <a:cs typeface="DM Sans"/>
                <a:sym typeface="DM Sans"/>
                <a:hlinkClick r:id="rId2"/>
              </a:rPr>
              <a:t>http://flukeout.github.io/</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af3608162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af3608162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af36081627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af36081627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af36081627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af3608162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af36081627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af36081627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af36081627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af36081627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4efac14406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4efac14406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af3608162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af3608162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af36081627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af3608162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af36081627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af36081627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af36081627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af36081627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af36081627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af36081627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af36081627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af36081627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af36081627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af36081627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af36081627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af36081627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af3608162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af3608162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af36081627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af36081627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4efac14406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4efac14406_1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af3608162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af3608162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af36081627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af36081627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af3608162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1af3608162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af36081627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af36081627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af36081627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af36081627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af3608162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af3608162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af36081627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af36081627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af36081627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af36081627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af36081627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af36081627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af36081627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af36081627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efac14406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4efac14406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1af36081627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1af36081627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af36081627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af36081627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af36081627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af36081627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1af36081627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1af36081627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af36081627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af36081627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af36081627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0" name="Google Shape;1280;g1af36081627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af36081627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af36081627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af36081627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1af36081627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af36081627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af36081627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af36081627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1af36081627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efac14406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4efac14406_1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af36081627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af36081627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af36081627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af36081627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af36081627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af36081627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af36081627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1af36081627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af36081627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af36081627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efac144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4efac1440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4efac1440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4efac14406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efac1440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4efac14406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4efac1440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4efac14406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4efac1440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4efac14406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4efac1440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4efac14406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efac14406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4efac14406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307c1fb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307c1fb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Descripción de la actividad. </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Crea un archivo HTML que contenga: un video, un audio (puedes descargar ambos de Drive), y un iframe que muestre el video de Coderhouse.</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ee3dfba4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13ee3dfba4a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ee3dfba4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13ee3dfba4a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ee3dfba4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3ee3dfba4a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ee3dfba4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3ee3dfba4a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ee3dfba4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3ee3dfba4a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8307c1fb00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8307c1fb00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Crea dos listas usando las etiquetas de HTML: una con viñetas que contenga cinco nombres, y otra ordenada con 5 pasos para preparar un mate o café.</a:t>
            </a: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4efac14406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4efac14406_1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ee3dfba4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3ee3dfba4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4efac14406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14efac14406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ee3dfba4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3ee3dfba4a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3ee3dfba4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3ee3dfba4a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4efac14406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14efac14406_1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ee3dfba4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3ee3dfba4a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ee3dfba4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13ee3dfba4a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ee3dfba4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13ee3dfba4a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ee3dfba4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13ee3dfba4a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4efac14406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4efac14406_1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ee3dfba4a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3ee3dfba4a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ee3dfba4a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13ee3dfba4a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ee3dfba4a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3ee3dfba4a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aa9d4aba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aa9d4aba5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ee3dfba4a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3ee3dfba4a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3ee3dfba4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13ee3dfba4a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ee3dfba4a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13ee3dfba4a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ee3dfba4a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3ee3dfba4a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3ee3dfba4a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3ee3dfba4a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8307c1fb0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8307c1fb0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Crea un formulario de contacto como indica la imagen a continuación, usando los códigos vistos anteriormente. </a:t>
            </a:r>
            <a:endParaRPr>
              <a:solidFill>
                <a:schemeClr val="dk1"/>
              </a:solidFill>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efac14406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14efac14406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4efac14406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4efac14406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4efac14406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14efac14406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4efac14406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4efac14406_1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8307c1fb00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18307c1fb00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50">
                <a:solidFill>
                  <a:schemeClr val="dk1"/>
                </a:solidFill>
                <a:highlight>
                  <a:srgbClr val="E0FF00"/>
                </a:highlight>
                <a:latin typeface="Helvetica Neue"/>
                <a:ea typeface="Helvetica Neue"/>
                <a:cs typeface="Helvetica Neue"/>
                <a:sym typeface="Helvetica Neue"/>
              </a:rPr>
              <a:t>Para profes/tutores:</a:t>
            </a:r>
            <a:r>
              <a:rPr lang="es" sz="1250">
                <a:solidFill>
                  <a:schemeClr val="dk1"/>
                </a:solidFill>
                <a:latin typeface="Helvetica Neue"/>
                <a:ea typeface="Helvetica Neue"/>
                <a:cs typeface="Helvetica Neue"/>
                <a:sym typeface="Helvetica Neue"/>
              </a:rPr>
              <a:t> Si bien las actividades recomendadas no son obligatorias ni reciben corrección, corresponden a ejercicios que aportan a la construcción de las pre entregas y Proyecto Final. Por lo cual les sugerimos que insistan a los estudiantes con que los resuelvan, además, las dificultades con las que se encuentren serán contenido para los Afterclass</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3ee3dfba4a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3ee3dfba4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6ebcab6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36ebcab6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este módulo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af360816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1af360816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af360816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1af3608162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af360816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af360816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af360816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af360816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af3608162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af3608162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af3608162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af3608162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af3608162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af3608162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CSS: lenguaje web para aplicar formato visual (color, tamaño, separación y ubicación) al HTML. CSS puede hacer un texto más grande, negrita o itálica, pero no reemplaza los strong, em y h1. Su objetivo es separar la semántica y estructura (el HTML) del formato con que se pretende mostrar. Sí, con CSS podés cambiar por completo el aspecto de cualquier etiqueta HTML.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af3608162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af3608162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100"/>
              </a:spcAft>
              <a:buClr>
                <a:schemeClr val="dk1"/>
              </a:buClr>
              <a:buSzPts val="1100"/>
              <a:buFont typeface="Arial"/>
              <a:buNone/>
            </a:pPr>
            <a:r>
              <a:rPr lang="es">
                <a:solidFill>
                  <a:schemeClr val="dk1"/>
                </a:solidFill>
                <a:latin typeface="DM Sans"/>
                <a:ea typeface="DM Sans"/>
                <a:cs typeface="DM Sans"/>
                <a:sym typeface="DM Sans"/>
              </a:rPr>
              <a:t>HTML solo || HTML con CSS</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af3608162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af3608162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af3608162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af3608162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efac14406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14efac14406_1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af3608162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af3608162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1- </a:t>
            </a:r>
            <a:r>
              <a:rPr b="1" lang="es" sz="1200">
                <a:solidFill>
                  <a:schemeClr val="dk1"/>
                </a:solidFill>
                <a:latin typeface="DM Sans"/>
                <a:ea typeface="DM Sans"/>
                <a:cs typeface="DM Sans"/>
                <a:sym typeface="DM Sans"/>
              </a:rPr>
              <a:t>Cada declaración CSS está formada por un juego de pares</a:t>
            </a:r>
            <a:r>
              <a:rPr lang="es" sz="1200">
                <a:solidFill>
                  <a:schemeClr val="dk1"/>
                </a:solidFill>
                <a:latin typeface="DM Sans"/>
                <a:ea typeface="DM Sans"/>
                <a:cs typeface="DM Sans"/>
                <a:sym typeface="DM Sans"/>
              </a:rPr>
              <a:t> </a:t>
            </a:r>
            <a:r>
              <a:rPr b="1" lang="es" sz="1200">
                <a:solidFill>
                  <a:schemeClr val="dk1"/>
                </a:solidFill>
                <a:latin typeface="DM Sans"/>
                <a:ea typeface="DM Sans"/>
                <a:cs typeface="DM Sans"/>
                <a:sym typeface="DM Sans"/>
              </a:rPr>
              <a:t>propiedad:valor;</a:t>
            </a:r>
            <a:r>
              <a:rPr lang="es" sz="1200">
                <a:solidFill>
                  <a:schemeClr val="dk1"/>
                </a:solidFill>
                <a:latin typeface="DM Sans"/>
                <a:ea typeface="DM Sans"/>
                <a:cs typeface="DM Sans"/>
                <a:sym typeface="DM Sans"/>
              </a:rPr>
              <a:t> no es con igual (como pasa con los atributos HTML), sino con dos puntos. Si a un elemento se le aplica más de una propiedad se deben separar con punto y coma. La última propiedad puede tener punto y coma (pero en este caso, no es obligatorio).</a:t>
            </a:r>
            <a:endParaRPr sz="1200">
              <a:solidFill>
                <a:schemeClr val="dk1"/>
              </a:solidFill>
              <a:latin typeface="DM Sans"/>
              <a:ea typeface="DM Sans"/>
              <a:cs typeface="DM Sans"/>
              <a:sym typeface="DM Sans"/>
            </a:endParaRPr>
          </a:p>
          <a:p>
            <a:pPr indent="0" lvl="0" marL="0" rtl="0" algn="just">
              <a:lnSpc>
                <a:spcPct val="115000"/>
              </a:lnSpc>
              <a:spcBef>
                <a:spcPts val="1100"/>
              </a:spcBef>
              <a:spcAft>
                <a:spcPts val="0"/>
              </a:spcAft>
              <a:buClr>
                <a:schemeClr val="dk1"/>
              </a:buClr>
              <a:buSzPts val="1100"/>
              <a:buFont typeface="Arial"/>
              <a:buNone/>
            </a:pPr>
            <a:r>
              <a:rPr lang="es" sz="1200">
                <a:solidFill>
                  <a:schemeClr val="dk1"/>
                </a:solidFill>
                <a:latin typeface="DM Sans"/>
                <a:ea typeface="DM Sans"/>
                <a:cs typeface="DM Sans"/>
                <a:sym typeface="DM Sans"/>
              </a:rPr>
              <a:t>2- Tampoco se ve afectado por el espacio en blanco.</a:t>
            </a:r>
            <a:r>
              <a:rPr b="1" lang="es" sz="1200">
                <a:solidFill>
                  <a:schemeClr val="dk1"/>
                </a:solidFill>
                <a:latin typeface="DM Sans"/>
                <a:ea typeface="DM Sans"/>
                <a:cs typeface="DM Sans"/>
                <a:sym typeface="DM Sans"/>
              </a:rPr>
              <a:t> Las propiedades se pueden escribir de corrido o una debajo de la otra</a:t>
            </a:r>
            <a:r>
              <a:rPr lang="es" sz="1200">
                <a:solidFill>
                  <a:schemeClr val="dk1"/>
                </a:solidFill>
                <a:latin typeface="DM Sans"/>
                <a:ea typeface="DM Sans"/>
                <a:cs typeface="DM Sans"/>
                <a:sym typeface="DM Sans"/>
              </a:rPr>
              <a:t>. Los comentarios se hacen como en Javascript. Lo que esté comentado, será ignorado por CSS.</a:t>
            </a:r>
            <a:endParaRPr sz="1200">
              <a:solidFill>
                <a:schemeClr val="dk1"/>
              </a:solidFill>
              <a:latin typeface="DM Sans"/>
              <a:ea typeface="DM Sans"/>
              <a:cs typeface="DM Sans"/>
              <a:sym typeface="DM Sans"/>
            </a:endParaRPr>
          </a:p>
          <a:p>
            <a:pPr indent="0" lvl="0" marL="0" rtl="0" algn="just">
              <a:lnSpc>
                <a:spcPct val="115000"/>
              </a:lnSpc>
              <a:spcBef>
                <a:spcPts val="1100"/>
              </a:spcBef>
              <a:spcAft>
                <a:spcPts val="0"/>
              </a:spcAft>
              <a:buClr>
                <a:schemeClr val="dk1"/>
              </a:buClr>
              <a:buSzPts val="1100"/>
              <a:buFont typeface="Arial"/>
              <a:buNone/>
            </a:pPr>
            <a:r>
              <a:rPr lang="es" sz="1200">
                <a:solidFill>
                  <a:schemeClr val="dk1"/>
                </a:solidFill>
                <a:latin typeface="DM Sans"/>
                <a:ea typeface="DM Sans"/>
                <a:cs typeface="DM Sans"/>
                <a:sym typeface="DM Sans"/>
              </a:rPr>
              <a:t>3- Siempre que la propiedad represente un número, </a:t>
            </a:r>
            <a:r>
              <a:rPr b="1" lang="es" sz="1200">
                <a:solidFill>
                  <a:schemeClr val="dk1"/>
                </a:solidFill>
                <a:latin typeface="DM Sans"/>
                <a:ea typeface="DM Sans"/>
                <a:cs typeface="DM Sans"/>
                <a:sym typeface="DM Sans"/>
              </a:rPr>
              <a:t>el valor debe indicar en qué unidad se expresa</a:t>
            </a:r>
            <a:r>
              <a:rPr lang="es" sz="1200">
                <a:solidFill>
                  <a:schemeClr val="dk1"/>
                </a:solidFill>
                <a:latin typeface="DM Sans"/>
                <a:ea typeface="DM Sans"/>
                <a:cs typeface="DM Sans"/>
                <a:sym typeface="DM Sans"/>
              </a:rPr>
              <a:t>. Entre el número y la unidad no pueden existir espacios.</a:t>
            </a:r>
            <a:endParaRPr sz="1200">
              <a:solidFill>
                <a:schemeClr val="dk1"/>
              </a:solidFill>
              <a:latin typeface="DM Sans"/>
              <a:ea typeface="DM Sans"/>
              <a:cs typeface="DM Sans"/>
              <a:sym typeface="DM Sans"/>
            </a:endParaRPr>
          </a:p>
          <a:p>
            <a:pPr indent="0" lvl="0" marL="0" rtl="0" algn="l">
              <a:spcBef>
                <a:spcPts val="110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af3608162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af3608162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af3608162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af3608162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af3608162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af3608162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af3608162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af3608162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af3608162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af3608162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af3608162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af3608162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af3608162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af3608162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af3608162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af3608162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af3608162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af3608162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4efac14406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4efac14406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af3608162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af3608162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af3608162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af3608162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af3608162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af3608162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af3608162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af3608162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af3608162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af3608162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af3608162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af3608162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af3608162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af3608162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af3608162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af3608162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af3608162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af3608162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af36081627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af36081627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4efac14406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14efac14406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Sugerimos explicar también cómo enlazar cuando se crean las carpetas: </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“pages”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“images”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“CSS”</a:t>
            </a:r>
            <a:endParaRPr>
              <a:solidFill>
                <a:schemeClr val="dk1"/>
              </a:solidFill>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af3608162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af3608162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af3608162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af3608162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af3608162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af3608162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af3608162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af3608162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af3608162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af3608162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af3608162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af3608162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af36081627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af36081627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af3608162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af3608162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af3608162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af3608162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af36081627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af36081627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2">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1">
  <p:cSld name="SECTION_HEADER_1_1_1_1_1_1_1_1_1_3">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id="37" name="Google Shape;37;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43" name="Shape 43"/>
        <p:cNvGrpSpPr/>
        <p:nvPr/>
      </p:nvGrpSpPr>
      <p:grpSpPr>
        <a:xfrm>
          <a:off x="0" y="0"/>
          <a:ext cx="0" cy="0"/>
          <a:chOff x="0" y="0"/>
          <a:chExt cx="0" cy="0"/>
        </a:xfrm>
      </p:grpSpPr>
      <p:pic>
        <p:nvPicPr>
          <p:cNvPr id="44" name="Google Shape;44;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1">
  <p:cSld name="SECTION_HEADER_1_1_1_2">
    <p:bg>
      <p:bgPr>
        <a:blipFill>
          <a:blip r:embed="rId2">
            <a:alphaModFix/>
          </a:blip>
          <a:stretch>
            <a:fillRect/>
          </a:stretch>
        </a:blipFill>
      </p:bgPr>
    </p:bg>
    <p:spTree>
      <p:nvGrpSpPr>
        <p:cNvPr id="45" name="Shape 45"/>
        <p:cNvGrpSpPr/>
        <p:nvPr/>
      </p:nvGrpSpPr>
      <p:grpSpPr>
        <a:xfrm>
          <a:off x="0" y="0"/>
          <a:ext cx="0" cy="0"/>
          <a:chOff x="0" y="0"/>
          <a:chExt cx="0" cy="0"/>
        </a:xfrm>
      </p:grpSpPr>
      <p:pic>
        <p:nvPicPr>
          <p:cNvPr id="46" name="Google Shape;46;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47" name="Shape 47"/>
        <p:cNvGrpSpPr/>
        <p:nvPr/>
      </p:nvGrpSpPr>
      <p:grpSpPr>
        <a:xfrm>
          <a:off x="0" y="0"/>
          <a:ext cx="0" cy="0"/>
          <a:chOff x="0" y="0"/>
          <a:chExt cx="0" cy="0"/>
        </a:xfrm>
      </p:grpSpPr>
      <p:pic>
        <p:nvPicPr>
          <p:cNvPr id="48" name="Google Shape;48;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0.xml"/><Relationship Id="rId3"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5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5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6.png"/><Relationship Id="rId4" Type="http://schemas.openxmlformats.org/officeDocument/2006/relationships/hyperlink" Target="https://stuffandnonsense.co.uk/archives/images/css-specificity-wars.png" TargetMode="External"/><Relationship Id="rId5" Type="http://schemas.openxmlformats.org/officeDocument/2006/relationships/image" Target="../media/image7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4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view.genial.ly/61a7993f3ef3cf0dac4e4b9c/interactive-content-faqs-desarrollo-web"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www.google.com/search?q=color+picker&amp;oq=color+picker&amp;aqs=chrome..69i57.1396j0j7&amp;sourceid=chrome&amp;ie=UTF-8" TargetMode="External"/><Relationship Id="rId4" Type="http://schemas.openxmlformats.org/officeDocument/2006/relationships/hyperlink" Target="https://www.w3schools.com/colors/colors_picker.asp" TargetMode="External"/><Relationship Id="rId5" Type="http://schemas.openxmlformats.org/officeDocument/2006/relationships/image" Target="../media/image72.png"/><Relationship Id="rId6" Type="http://schemas.openxmlformats.org/officeDocument/2006/relationships/image" Target="../media/image5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s://www.w3schools.com/css/tryit.asp?filename=trycss_list-style-type_all"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7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6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7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hyperlink" Target="https://www.w3schools.com/cssref/playit.asp?filename=playcss_background-repeat" TargetMode="External"/><Relationship Id="rId4" Type="http://schemas.openxmlformats.org/officeDocument/2006/relationships/image" Target="../media/image6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hyperlink" Target="https://www.w3schools.com/cssref/playit.asp?filename=playcss_background-position&amp;preval=50%25%2050%25" TargetMode="External"/><Relationship Id="rId4" Type="http://schemas.openxmlformats.org/officeDocument/2006/relationships/image" Target="../media/image7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www.w3schools.com/cssref/playit.asp?filename=playcss_background-size&amp;preval=auto" TargetMode="External"/><Relationship Id="rId4" Type="http://schemas.openxmlformats.org/officeDocument/2006/relationships/image" Target="../media/image5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4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 Id="rId3" Type="http://schemas.openxmlformats.org/officeDocument/2006/relationships/image" Target="../media/image6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2.png"/><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s://drive.google.com/file/d/1vO8TrJCK9NCYc2plsuUIkM3Ke7859t2G/view?usp=share_link" TargetMode="External"/><Relationship Id="rId4" Type="http://schemas.openxmlformats.org/officeDocument/2006/relationships/image" Target="../media/image39.gi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7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7.xml"/><Relationship Id="rId3" Type="http://schemas.openxmlformats.org/officeDocument/2006/relationships/image" Target="../media/image76.png"/><Relationship Id="rId4" Type="http://schemas.openxmlformats.org/officeDocument/2006/relationships/image" Target="../media/image65.png"/><Relationship Id="rId5" Type="http://schemas.openxmlformats.org/officeDocument/2006/relationships/image" Target="../media/image64.png"/><Relationship Id="rId6" Type="http://schemas.openxmlformats.org/officeDocument/2006/relationships/hyperlink" Target="https://coderhouse.hiringroom.com/job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0.xml"/><Relationship Id="rId3" Type="http://schemas.openxmlformats.org/officeDocument/2006/relationships/image" Target="../media/image6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67.png"/><Relationship Id="rId4" Type="http://schemas.openxmlformats.org/officeDocument/2006/relationships/hyperlink" Target="https://www.toptal.com/designers/subtlepatterns/" TargetMode="External"/><Relationship Id="rId5" Type="http://schemas.openxmlformats.org/officeDocument/2006/relationships/hyperlink" Target="https://archive.org/" TargetMode="External"/><Relationship Id="rId6" Type="http://schemas.openxmlformats.org/officeDocument/2006/relationships/hyperlink" Target="http://www.csszengarden.com/"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27.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27.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view.genial.ly/61a7993f3ef3cf0dac4e4b9c/interactive-content-faqs-desarrollo-we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drive.google.com/file/d/1vO8TrJCK9NCYc2plsuUIkM3Ke7859t2G/view?usp=share_link" TargetMode="External"/><Relationship Id="rId4" Type="http://schemas.openxmlformats.org/officeDocument/2006/relationships/image" Target="../media/image39.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slide" Target="/ppt/slides/slide33.xml"/><Relationship Id="rId5" Type="http://schemas.openxmlformats.org/officeDocument/2006/relationships/slide" Target="/ppt/slides/slide7.xml"/><Relationship Id="rId6" Type="http://schemas.openxmlformats.org/officeDocument/2006/relationships/slide" Target="/ppt/slides/slide15.xml"/><Relationship Id="rId7" Type="http://schemas.openxmlformats.org/officeDocument/2006/relationships/slide" Target="/ppt/slides/slide23.xml"/><Relationship Id="rId8" Type="http://schemas.openxmlformats.org/officeDocument/2006/relationships/slide" Target="/ppt/slides/slide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9.jpg"/><Relationship Id="rId4" Type="http://schemas.openxmlformats.org/officeDocument/2006/relationships/image" Target="../media/image68.jpg"/><Relationship Id="rId5" Type="http://schemas.openxmlformats.org/officeDocument/2006/relationships/image" Target="../media/image5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slide" Target="/ppt/slides/slide65.xml"/><Relationship Id="rId6" Type="http://schemas.openxmlformats.org/officeDocument/2006/relationships/slide" Target="/ppt/slides/slide75.xml"/><Relationship Id="rId7" Type="http://schemas.openxmlformats.org/officeDocument/2006/relationships/slide" Target="/ppt/slides/slide10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6.png"/><Relationship Id="rId4" Type="http://schemas.openxmlformats.org/officeDocument/2006/relationships/image" Target="../media/image16.png"/><Relationship Id="rId5"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4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4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developer.mozilla.org/es/docs/Web/CSS/Referencia_CS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2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55" name="Google Shape;55;p2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56" name="Google Shape;56;p2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Enlaces absolutos, relativos e internos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grpSp>
        <p:nvGrpSpPr>
          <p:cNvPr id="967" name="Google Shape;967;p119"/>
          <p:cNvGrpSpPr/>
          <p:nvPr/>
        </p:nvGrpSpPr>
        <p:grpSpPr>
          <a:xfrm>
            <a:off x="473370" y="619431"/>
            <a:ext cx="738905" cy="738905"/>
            <a:chOff x="575612" y="1950748"/>
            <a:chExt cx="431100" cy="431100"/>
          </a:xfrm>
        </p:grpSpPr>
        <p:sp>
          <p:nvSpPr>
            <p:cNvPr id="968" name="Google Shape;968;p11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9" name="Google Shape;969;p11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970" name="Google Shape;970;p11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 cascada</a:t>
            </a:r>
            <a:endParaRPr b="1" sz="3500">
              <a:solidFill>
                <a:srgbClr val="EAFF6A"/>
              </a:solidFill>
              <a:latin typeface="DM Sans"/>
              <a:ea typeface="DM Sans"/>
              <a:cs typeface="DM Sans"/>
              <a:sym typeface="DM Sans"/>
            </a:endParaRPr>
          </a:p>
        </p:txBody>
      </p:sp>
      <p:sp>
        <p:nvSpPr>
          <p:cNvPr id="971" name="Google Shape;971;p119"/>
          <p:cNvSpPr txBox="1"/>
          <p:nvPr/>
        </p:nvSpPr>
        <p:spPr>
          <a:xfrm>
            <a:off x="473350" y="1626100"/>
            <a:ext cx="7169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El navegador lee de arriba hacia abajo (forma de cascada) </a:t>
            </a:r>
            <a:endParaRPr sz="2000">
              <a:solidFill>
                <a:srgbClr val="B7B7B7"/>
              </a:solidFill>
              <a:latin typeface="DM Sans"/>
              <a:ea typeface="DM Sans"/>
              <a:cs typeface="DM Sans"/>
              <a:sym typeface="DM Sans"/>
            </a:endParaRPr>
          </a:p>
          <a:p>
            <a:pPr indent="0" lvl="0" marL="0" rtl="0" algn="l">
              <a:spcBef>
                <a:spcPts val="0"/>
              </a:spcBef>
              <a:spcAft>
                <a:spcPts val="0"/>
              </a:spcAft>
              <a:buNone/>
            </a:pPr>
            <a:r>
              <a:rPr lang="es" sz="2000">
                <a:solidFill>
                  <a:srgbClr val="B7B7B7"/>
                </a:solidFill>
                <a:latin typeface="DM Sans"/>
                <a:ea typeface="DM Sans"/>
                <a:cs typeface="DM Sans"/>
                <a:sym typeface="DM Sans"/>
              </a:rPr>
              <a:t>¿De qué color crees que se aplicará al párrafo (p) al ver el siguiente código? </a:t>
            </a:r>
            <a:endParaRPr sz="2000">
              <a:solidFill>
                <a:srgbClr val="B7B7B7"/>
              </a:solidFill>
              <a:latin typeface="DM Sans"/>
              <a:ea typeface="DM Sans"/>
              <a:cs typeface="DM Sans"/>
              <a:sym typeface="DM Sans"/>
            </a:endParaRPr>
          </a:p>
        </p:txBody>
      </p:sp>
      <p:sp>
        <p:nvSpPr>
          <p:cNvPr id="972" name="Google Shape;972;p119"/>
          <p:cNvSpPr txBox="1"/>
          <p:nvPr/>
        </p:nvSpPr>
        <p:spPr>
          <a:xfrm>
            <a:off x="555300" y="44773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rgbClr val="83AEFB"/>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
        <p:nvSpPr>
          <p:cNvPr id="973" name="Google Shape;973;p119"/>
          <p:cNvSpPr txBox="1"/>
          <p:nvPr/>
        </p:nvSpPr>
        <p:spPr>
          <a:xfrm>
            <a:off x="3397500" y="2612875"/>
            <a:ext cx="2349000" cy="1864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300" u="none" cap="none" strike="noStrike">
                <a:solidFill>
                  <a:srgbClr val="800000"/>
                </a:solidFill>
                <a:latin typeface="Consolas"/>
                <a:ea typeface="Consolas"/>
                <a:cs typeface="Consolas"/>
                <a:sym typeface="Consolas"/>
              </a:rPr>
              <a:t>p</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color</a:t>
            </a: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0451A5"/>
                </a:solidFill>
                <a:latin typeface="Consolas"/>
                <a:ea typeface="Consolas"/>
                <a:cs typeface="Consolas"/>
                <a:sym typeface="Consolas"/>
              </a:rPr>
              <a:t>red</a:t>
            </a: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rgbClr val="800000"/>
                </a:solidFill>
                <a:latin typeface="Consolas"/>
                <a:ea typeface="Consolas"/>
                <a:cs typeface="Consolas"/>
                <a:sym typeface="Consolas"/>
              </a:rPr>
              <a:t>p</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colo</a:t>
            </a:r>
            <a:r>
              <a:rPr b="0" i="0" lang="es" sz="1300" u="none" cap="none" strike="noStrike">
                <a:solidFill>
                  <a:srgbClr val="FF0000"/>
                </a:solidFill>
                <a:highlight>
                  <a:srgbClr val="FFFFFF"/>
                </a:highlight>
                <a:latin typeface="Consolas"/>
                <a:ea typeface="Consolas"/>
                <a:cs typeface="Consolas"/>
                <a:sym typeface="Consolas"/>
              </a:rPr>
              <a:t>r</a:t>
            </a:r>
            <a:r>
              <a:rPr b="0" i="0" lang="es" sz="1300" u="none" cap="none" strike="noStrike">
                <a:solidFill>
                  <a:schemeClr val="dk1"/>
                </a:solidFill>
                <a:highlight>
                  <a:srgbClr val="FFFFFF"/>
                </a:highlight>
                <a:latin typeface="Consolas"/>
                <a:ea typeface="Consolas"/>
                <a:cs typeface="Consolas"/>
                <a:sym typeface="Consolas"/>
              </a:rPr>
              <a:t>: </a:t>
            </a:r>
            <a:r>
              <a:rPr b="0" i="0" lang="es" sz="1300" u="none" cap="none" strike="noStrike">
                <a:solidFill>
                  <a:srgbClr val="0451A5"/>
                </a:solidFill>
                <a:highlight>
                  <a:srgbClr val="FFFFFF"/>
                </a:highlight>
                <a:latin typeface="Consolas"/>
                <a:ea typeface="Consolas"/>
                <a:cs typeface="Consolas"/>
                <a:sym typeface="Consolas"/>
              </a:rPr>
              <a:t>green</a:t>
            </a:r>
            <a:r>
              <a:rPr b="0" i="0" lang="es" sz="1300" u="none" cap="none" strike="noStrike">
                <a:solidFill>
                  <a:schemeClr val="dk1"/>
                </a:solidFill>
                <a:highlight>
                  <a:srgbClr val="FFFFFF"/>
                </a:highlight>
                <a:latin typeface="Consolas"/>
                <a:ea typeface="Consolas"/>
                <a:cs typeface="Consolas"/>
                <a:sym typeface="Consolas"/>
              </a:rPr>
              <a:t>;</a:t>
            </a:r>
            <a:endParaRPr b="0" i="0" sz="13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highlight>
                  <a:srgbClr val="FFFFFF"/>
                </a:highlight>
                <a:latin typeface="Consolas"/>
                <a:ea typeface="Consolas"/>
                <a:cs typeface="Consolas"/>
                <a:sym typeface="Consolas"/>
              </a:rPr>
              <a:t>}</a:t>
            </a:r>
            <a:endParaRPr b="0" i="0" sz="13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20"/>
          <p:cNvSpPr txBox="1"/>
          <p:nvPr/>
        </p:nvSpPr>
        <p:spPr>
          <a:xfrm>
            <a:off x="501450" y="4067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979" name="Google Shape;979;p120"/>
          <p:cNvSpPr/>
          <p:nvPr/>
        </p:nvSpPr>
        <p:spPr>
          <a:xfrm>
            <a:off x="429150" y="1951100"/>
            <a:ext cx="842700" cy="830400"/>
          </a:xfrm>
          <a:prstGeom prst="ellipse">
            <a:avLst/>
          </a:prstGeom>
          <a:solidFill>
            <a:srgbClr val="FFFFFF"/>
          </a:solidFill>
          <a:ln cap="flat" cmpd="sng" w="2857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980" name="Google Shape;980;p120"/>
          <p:cNvSpPr/>
          <p:nvPr/>
        </p:nvSpPr>
        <p:spPr>
          <a:xfrm>
            <a:off x="7677800" y="1951100"/>
            <a:ext cx="842700" cy="830400"/>
          </a:xfrm>
          <a:prstGeom prst="ellipse">
            <a:avLst/>
          </a:prstGeom>
          <a:solidFill>
            <a:srgbClr val="FFFFFF"/>
          </a:solidFill>
          <a:ln cap="flat" cmpd="sng" w="2857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graphicFrame>
        <p:nvGraphicFramePr>
          <p:cNvPr id="981" name="Google Shape;981;p120"/>
          <p:cNvGraphicFramePr/>
          <p:nvPr/>
        </p:nvGraphicFramePr>
        <p:xfrm>
          <a:off x="1685350" y="1339375"/>
          <a:ext cx="3000000" cy="3000000"/>
        </p:xfrm>
        <a:graphic>
          <a:graphicData uri="http://schemas.openxmlformats.org/drawingml/2006/table">
            <a:tbl>
              <a:tblPr>
                <a:noFill/>
                <a:tableStyleId>{906A5A35-14C0-4A87-8A34-61DE7B4E7E49}</a:tableStyleId>
              </a:tblPr>
              <a:tblGrid>
                <a:gridCol w="26851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R3&lt;/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R4&lt;/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226817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graphicFrame>
        <p:nvGraphicFramePr>
          <p:cNvPr id="982" name="Google Shape;982;p120"/>
          <p:cNvGraphicFramePr/>
          <p:nvPr/>
        </p:nvGraphicFramePr>
        <p:xfrm>
          <a:off x="1695575" y="4073775"/>
          <a:ext cx="3000000" cy="3000000"/>
        </p:xfrm>
        <a:graphic>
          <a:graphicData uri="http://schemas.openxmlformats.org/drawingml/2006/table">
            <a:tbl>
              <a:tblPr>
                <a:noFill/>
                <a:tableStyleId>{906A5A35-14C0-4A87-8A34-61DE7B4E7E49}</a:tableStyleId>
              </a:tblPr>
              <a:tblGrid>
                <a:gridCol w="26851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9900"/>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red</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9900"/>
                          </a:solidFill>
                          <a:latin typeface="Consolas"/>
                          <a:ea typeface="Consolas"/>
                          <a:cs typeface="Consolas"/>
                          <a:sym typeface="Consolas"/>
                        </a:rPr>
                        <a:t>.azul</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blue</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983" name="Google Shape;983;p120"/>
          <p:cNvSpPr txBox="1"/>
          <p:nvPr/>
        </p:nvSpPr>
        <p:spPr>
          <a:xfrm>
            <a:off x="1718900" y="102740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HTML:</a:t>
            </a:r>
            <a:endParaRPr b="1" i="0" sz="1400" u="none" cap="none" strike="noStrike">
              <a:solidFill>
                <a:srgbClr val="000000"/>
              </a:solidFill>
              <a:latin typeface="DM Sans"/>
              <a:ea typeface="DM Sans"/>
              <a:cs typeface="DM Sans"/>
              <a:sym typeface="DM Sans"/>
            </a:endParaRPr>
          </a:p>
        </p:txBody>
      </p:sp>
      <p:sp>
        <p:nvSpPr>
          <p:cNvPr id="984" name="Google Shape;984;p120"/>
          <p:cNvSpPr txBox="1"/>
          <p:nvPr/>
        </p:nvSpPr>
        <p:spPr>
          <a:xfrm>
            <a:off x="1685350" y="377185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CSS:</a:t>
            </a:r>
            <a:endParaRPr b="1" i="0" sz="1400" u="none" cap="none" strike="noStrike">
              <a:solidFill>
                <a:srgbClr val="000000"/>
              </a:solidFill>
              <a:latin typeface="DM Sans"/>
              <a:ea typeface="DM Sans"/>
              <a:cs typeface="DM Sans"/>
              <a:sym typeface="DM Sans"/>
            </a:endParaRPr>
          </a:p>
        </p:txBody>
      </p:sp>
      <p:graphicFrame>
        <p:nvGraphicFramePr>
          <p:cNvPr id="985" name="Google Shape;985;p120"/>
          <p:cNvGraphicFramePr/>
          <p:nvPr/>
        </p:nvGraphicFramePr>
        <p:xfrm>
          <a:off x="4657400" y="1339375"/>
          <a:ext cx="3000000" cy="3000000"/>
        </p:xfrm>
        <a:graphic>
          <a:graphicData uri="http://schemas.openxmlformats.org/drawingml/2006/table">
            <a:tbl>
              <a:tblPr>
                <a:noFill/>
                <a:tableStyleId>{906A5A35-14C0-4A87-8A34-61DE7B4E7E49}</a:tableStyleId>
              </a:tblPr>
              <a:tblGrid>
                <a:gridCol w="24102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R3&lt;/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R4&lt;/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ol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A1&lt;/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A2&lt;/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ol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24181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986" name="Google Shape;986;p120"/>
          <p:cNvSpPr txBox="1"/>
          <p:nvPr/>
        </p:nvSpPr>
        <p:spPr>
          <a:xfrm>
            <a:off x="4657400" y="100835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HTML:</a:t>
            </a:r>
            <a:endParaRPr b="1" i="0" sz="1400" u="none" cap="none" strike="noStrike">
              <a:solidFill>
                <a:srgbClr val="000000"/>
              </a:solidFill>
              <a:latin typeface="DM Sans"/>
              <a:ea typeface="DM Sans"/>
              <a:cs typeface="DM Sans"/>
              <a:sym typeface="DM Sans"/>
            </a:endParaRPr>
          </a:p>
        </p:txBody>
      </p:sp>
      <p:sp>
        <p:nvSpPr>
          <p:cNvPr id="987" name="Google Shape;987;p120"/>
          <p:cNvSpPr txBox="1"/>
          <p:nvPr/>
        </p:nvSpPr>
        <p:spPr>
          <a:xfrm>
            <a:off x="4690950" y="374317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CSS:</a:t>
            </a:r>
            <a:endParaRPr b="1" i="0" sz="1400" u="none" cap="none" strike="noStrike">
              <a:solidFill>
                <a:srgbClr val="000000"/>
              </a:solidFill>
              <a:latin typeface="DM Sans"/>
              <a:ea typeface="DM Sans"/>
              <a:cs typeface="DM Sans"/>
              <a:sym typeface="DM Sans"/>
            </a:endParaRPr>
          </a:p>
        </p:txBody>
      </p:sp>
      <p:graphicFrame>
        <p:nvGraphicFramePr>
          <p:cNvPr id="988" name="Google Shape;988;p120"/>
          <p:cNvGraphicFramePr/>
          <p:nvPr/>
        </p:nvGraphicFramePr>
        <p:xfrm>
          <a:off x="4685350" y="4073775"/>
          <a:ext cx="3000000" cy="3000000"/>
        </p:xfrm>
        <a:graphic>
          <a:graphicData uri="http://schemas.openxmlformats.org/drawingml/2006/table">
            <a:tbl>
              <a:tblPr>
                <a:noFill/>
                <a:tableStyleId>{906A5A35-14C0-4A87-8A34-61DE7B4E7E49}</a:tableStyleId>
              </a:tblPr>
              <a:tblGrid>
                <a:gridCol w="24266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ul li</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red</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ol li</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blue</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pic>
        <p:nvPicPr>
          <p:cNvPr id="989" name="Google Shape;989;p120"/>
          <p:cNvPicPr preferRelativeResize="0"/>
          <p:nvPr/>
        </p:nvPicPr>
        <p:blipFill>
          <a:blip r:embed="rId3">
            <a:alphaModFix/>
          </a:blip>
          <a:stretch>
            <a:fillRect/>
          </a:stretch>
        </p:blipFill>
        <p:spPr>
          <a:xfrm>
            <a:off x="8393075" y="76200"/>
            <a:ext cx="750925" cy="7509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Precedencia de declaraciones</a:t>
            </a:r>
            <a:endParaRPr b="1" sz="4000">
              <a:solidFill>
                <a:schemeClr val="dk1"/>
              </a:solidFill>
              <a:latin typeface="DM Sans"/>
              <a:ea typeface="DM Sans"/>
              <a:cs typeface="DM Sans"/>
              <a:sym typeface="DM Sans"/>
            </a:endParaRPr>
          </a:p>
        </p:txBody>
      </p:sp>
      <p:sp>
        <p:nvSpPr>
          <p:cNvPr id="995" name="Google Shape;995;p121"/>
          <p:cNvSpPr txBox="1"/>
          <p:nvPr/>
        </p:nvSpPr>
        <p:spPr>
          <a:xfrm>
            <a:off x="473350" y="1748550"/>
            <a:ext cx="3834600" cy="226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Cuando reglas distintas apuntan al mismo objeto: </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Si son </a:t>
            </a:r>
            <a:r>
              <a:rPr b="1" lang="es" sz="1350">
                <a:solidFill>
                  <a:schemeClr val="dk1"/>
                </a:solidFill>
                <a:latin typeface="DM Sans"/>
                <a:ea typeface="DM Sans"/>
                <a:cs typeface="DM Sans"/>
                <a:sym typeface="DM Sans"/>
              </a:rPr>
              <a:t>propiedades distintas</a:t>
            </a:r>
            <a:r>
              <a:rPr lang="es" sz="1350">
                <a:solidFill>
                  <a:schemeClr val="dk1"/>
                </a:solidFill>
                <a:latin typeface="DM Sans"/>
                <a:ea typeface="DM Sans"/>
                <a:cs typeface="DM Sans"/>
                <a:sym typeface="DM Sans"/>
              </a:rPr>
              <a:t>, se suman (se combinan). </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Si tienen </a:t>
            </a:r>
            <a:r>
              <a:rPr b="1" lang="es" sz="1350">
                <a:solidFill>
                  <a:schemeClr val="dk1"/>
                </a:solidFill>
                <a:latin typeface="DM Sans"/>
                <a:ea typeface="DM Sans"/>
                <a:cs typeface="DM Sans"/>
                <a:sym typeface="DM Sans"/>
              </a:rPr>
              <a:t>alguna propiedad repetida</a:t>
            </a:r>
            <a:r>
              <a:rPr lang="es" sz="1350">
                <a:solidFill>
                  <a:schemeClr val="dk1"/>
                </a:solidFill>
                <a:latin typeface="DM Sans"/>
                <a:ea typeface="DM Sans"/>
                <a:cs typeface="DM Sans"/>
                <a:sym typeface="DM Sans"/>
              </a:rPr>
              <a:t>, solo una queda. </a:t>
            </a:r>
            <a:br>
              <a:rPr lang="es" sz="1350">
                <a:solidFill>
                  <a:schemeClr val="dk1"/>
                </a:solidFill>
                <a:latin typeface="DM Sans"/>
                <a:ea typeface="DM Sans"/>
                <a:cs typeface="DM Sans"/>
                <a:sym typeface="DM Sans"/>
              </a:rPr>
            </a:br>
            <a:endParaRPr sz="1350">
              <a:latin typeface="DM Sans"/>
              <a:ea typeface="DM Sans"/>
              <a:cs typeface="DM Sans"/>
              <a:sym typeface="DM Sans"/>
            </a:endParaRPr>
          </a:p>
        </p:txBody>
      </p:sp>
      <p:sp>
        <p:nvSpPr>
          <p:cNvPr id="996" name="Google Shape;996;p121"/>
          <p:cNvSpPr txBox="1"/>
          <p:nvPr/>
        </p:nvSpPr>
        <p:spPr>
          <a:xfrm>
            <a:off x="4518700" y="1748550"/>
            <a:ext cx="3834600" cy="226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Esto es lo que se denomina </a:t>
            </a:r>
            <a:r>
              <a:rPr i="1" lang="es" sz="1350">
                <a:solidFill>
                  <a:schemeClr val="dk1"/>
                </a:solidFill>
                <a:latin typeface="DM Sans"/>
                <a:ea typeface="DM Sans"/>
                <a:cs typeface="DM Sans"/>
                <a:sym typeface="DM Sans"/>
              </a:rPr>
              <a:t>precedencia</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ID</a:t>
            </a:r>
            <a:r>
              <a:rPr lang="es" sz="1350">
                <a:solidFill>
                  <a:schemeClr val="dk1"/>
                </a:solidFill>
                <a:latin typeface="DM Sans"/>
                <a:ea typeface="DM Sans"/>
                <a:cs typeface="DM Sans"/>
                <a:sym typeface="DM Sans"/>
              </a:rPr>
              <a:t> pisa cualquier otra regla.</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Class </a:t>
            </a:r>
            <a:r>
              <a:rPr lang="es" sz="1350">
                <a:solidFill>
                  <a:schemeClr val="dk1"/>
                </a:solidFill>
                <a:latin typeface="DM Sans"/>
                <a:ea typeface="DM Sans"/>
                <a:cs typeface="DM Sans"/>
                <a:sym typeface="DM Sans"/>
              </a:rPr>
              <a:t>sobreescribe las reglas de etiqueta, pero no las de </a:t>
            </a:r>
            <a:r>
              <a:rPr b="1" lang="es" sz="1350">
                <a:solidFill>
                  <a:schemeClr val="dk1"/>
                </a:solidFill>
                <a:latin typeface="DM Sans"/>
                <a:ea typeface="DM Sans"/>
                <a:cs typeface="DM Sans"/>
                <a:sym typeface="DM Sans"/>
              </a:rPr>
              <a:t>ID</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Etiquetas </a:t>
            </a:r>
            <a:r>
              <a:rPr lang="es" sz="1350">
                <a:solidFill>
                  <a:schemeClr val="dk1"/>
                </a:solidFill>
                <a:latin typeface="DM Sans"/>
                <a:ea typeface="DM Sans"/>
                <a:cs typeface="DM Sans"/>
                <a:sym typeface="DM Sans"/>
              </a:rPr>
              <a:t>tienen la menor precedencia.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997" name="Google Shape;997;p121"/>
          <p:cNvSpPr txBox="1"/>
          <p:nvPr/>
        </p:nvSpPr>
        <p:spPr>
          <a:xfrm>
            <a:off x="2570400" y="4048975"/>
            <a:ext cx="4211700" cy="568200"/>
          </a:xfrm>
          <a:prstGeom prst="rect">
            <a:avLst/>
          </a:prstGeom>
          <a:noFill/>
          <a:ln cap="flat" cmpd="sng" w="19050">
            <a:solidFill>
              <a:srgbClr val="83AEF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s" sz="3000" u="none" cap="none" strike="noStrike">
                <a:solidFill>
                  <a:srgbClr val="000000"/>
                </a:solidFill>
                <a:latin typeface="DM Sans"/>
                <a:ea typeface="DM Sans"/>
                <a:cs typeface="DM Sans"/>
                <a:sym typeface="DM Sans"/>
              </a:rPr>
              <a:t>ID &gt; Class &gt; Etiquetas</a:t>
            </a:r>
            <a:endParaRPr b="1" sz="3000" u="none" cap="none" strike="noStrike">
              <a:solidFill>
                <a:srgbClr val="000000"/>
              </a:solidFill>
              <a:latin typeface="DM Sans"/>
              <a:ea typeface="DM Sans"/>
              <a:cs typeface="DM Sans"/>
              <a:sym typeface="DM Sans"/>
            </a:endParaRPr>
          </a:p>
        </p:txBody>
      </p:sp>
      <p:pic>
        <p:nvPicPr>
          <p:cNvPr id="998" name="Google Shape;998;p121"/>
          <p:cNvPicPr preferRelativeResize="0"/>
          <p:nvPr/>
        </p:nvPicPr>
        <p:blipFill>
          <a:blip r:embed="rId3">
            <a:alphaModFix/>
          </a:blip>
          <a:stretch>
            <a:fillRect/>
          </a:stretch>
        </p:blipFill>
        <p:spPr>
          <a:xfrm>
            <a:off x="8393075" y="76200"/>
            <a:ext cx="750925" cy="7509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2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Estilos inline</a:t>
            </a:r>
            <a:endParaRPr b="1" sz="4000">
              <a:solidFill>
                <a:schemeClr val="dk1"/>
              </a:solidFill>
              <a:latin typeface="DM Sans"/>
              <a:ea typeface="DM Sans"/>
              <a:cs typeface="DM Sans"/>
              <a:sym typeface="DM Sans"/>
            </a:endParaRPr>
          </a:p>
        </p:txBody>
      </p:sp>
      <p:sp>
        <p:nvSpPr>
          <p:cNvPr id="1004" name="Google Shape;1004;p122"/>
          <p:cNvSpPr txBox="1"/>
          <p:nvPr/>
        </p:nvSpPr>
        <p:spPr>
          <a:xfrm>
            <a:off x="591700" y="1358425"/>
            <a:ext cx="40533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Si utilizas estilos inline, sobrescribirán cualquier estilo de las páginas externas de CSS. </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Se podría decir que los estilos inline son los que tienen una mayor especificidad, por lo tanto: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      </a:t>
            </a:r>
            <a:r>
              <a:rPr b="1" lang="es" sz="1350">
                <a:solidFill>
                  <a:schemeClr val="dk1"/>
                </a:solidFill>
                <a:highlight>
                  <a:srgbClr val="EAFF6A"/>
                </a:highlight>
                <a:latin typeface="DM Sans"/>
                <a:ea typeface="DM Sans"/>
                <a:cs typeface="DM Sans"/>
                <a:sym typeface="DM Sans"/>
              </a:rPr>
              <a:t>no es recomendable utilizarlos en tu página.</a:t>
            </a:r>
            <a:endParaRPr sz="1350">
              <a:solidFill>
                <a:schemeClr val="dk1"/>
              </a:solidFill>
              <a:latin typeface="DM Sans"/>
              <a:ea typeface="DM Sans"/>
              <a:cs typeface="DM Sans"/>
              <a:sym typeface="DM Sans"/>
            </a:endParaRPr>
          </a:p>
        </p:txBody>
      </p:sp>
      <p:sp>
        <p:nvSpPr>
          <p:cNvPr id="1005" name="Google Shape;1005;p122"/>
          <p:cNvSpPr/>
          <p:nvPr/>
        </p:nvSpPr>
        <p:spPr>
          <a:xfrm>
            <a:off x="591700" y="2327375"/>
            <a:ext cx="347100" cy="330600"/>
          </a:xfrm>
          <a:prstGeom prst="ellipse">
            <a:avLst/>
          </a:prstGeom>
          <a:solidFill>
            <a:schemeClr val="lt2"/>
          </a:solidFill>
          <a:ln cap="flat" cmpd="sng" w="19050">
            <a:solidFill>
              <a:srgbClr val="EAFF6A"/>
            </a:solidFill>
            <a:prstDash val="solid"/>
            <a:round/>
            <a:headEnd len="sm" w="sm" type="none"/>
            <a:tailEnd len="sm" w="sm" type="none"/>
          </a:ln>
        </p:spPr>
        <p:txBody>
          <a:bodyPr anchorCtr="0" anchor="ctr" bIns="91425" lIns="60000" spcFirstLastPara="1" rIns="91425" wrap="square" tIns="91425">
            <a:noAutofit/>
          </a:bodyPr>
          <a:lstStyle/>
          <a:p>
            <a:pPr indent="-28575" lvl="0" marL="0" rtl="0" algn="l">
              <a:spcBef>
                <a:spcPts val="0"/>
              </a:spcBef>
              <a:spcAft>
                <a:spcPts val="0"/>
              </a:spcAft>
              <a:buNone/>
            </a:pPr>
            <a:r>
              <a:rPr lang="es"/>
              <a:t>🚨</a:t>
            </a:r>
            <a:endParaRPr/>
          </a:p>
        </p:txBody>
      </p:sp>
      <p:graphicFrame>
        <p:nvGraphicFramePr>
          <p:cNvPr id="1006" name="Google Shape;1006;p122"/>
          <p:cNvGraphicFramePr/>
          <p:nvPr/>
        </p:nvGraphicFramePr>
        <p:xfrm>
          <a:off x="1632950" y="3127600"/>
          <a:ext cx="3000000" cy="3000000"/>
        </p:xfrm>
        <a:graphic>
          <a:graphicData uri="http://schemas.openxmlformats.org/drawingml/2006/table">
            <a:tbl>
              <a:tblPr>
                <a:noFill/>
                <a:tableStyleId>{906A5A35-14C0-4A87-8A34-61DE7B4E7E49}</a:tableStyleId>
              </a:tblPr>
              <a:tblGrid>
                <a:gridCol w="60095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"color: red"</a:t>
                      </a:r>
                      <a:r>
                        <a:rPr lang="es" sz="1400" u="none" cap="none" strike="noStrike">
                          <a:solidFill>
                            <a:srgbClr val="D9D9D9"/>
                          </a:solidFill>
                          <a:latin typeface="Consolas"/>
                          <a:ea typeface="Consolas"/>
                          <a:cs typeface="Consolas"/>
                          <a:sym typeface="Consolas"/>
                        </a:rPr>
                        <a:t>&gt;Párrafo rojo&lt;/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3293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pic>
        <p:nvPicPr>
          <p:cNvPr id="1007" name="Google Shape;1007;p122"/>
          <p:cNvPicPr preferRelativeResize="0"/>
          <p:nvPr/>
        </p:nvPicPr>
        <p:blipFill>
          <a:blip r:embed="rId3">
            <a:alphaModFix/>
          </a:blip>
          <a:stretch>
            <a:fillRect/>
          </a:stretch>
        </p:blipFill>
        <p:spPr>
          <a:xfrm>
            <a:off x="8393075" y="76200"/>
            <a:ext cx="750925" cy="7509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23"/>
          <p:cNvSpPr txBox="1"/>
          <p:nvPr/>
        </p:nvSpPr>
        <p:spPr>
          <a:xfrm>
            <a:off x="473350" y="619525"/>
            <a:ext cx="7166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Importancia de los selectores</a:t>
            </a:r>
            <a:endParaRPr b="1" sz="4000">
              <a:solidFill>
                <a:schemeClr val="dk1"/>
              </a:solidFill>
              <a:latin typeface="DM Sans"/>
              <a:ea typeface="DM Sans"/>
              <a:cs typeface="DM Sans"/>
              <a:sym typeface="DM Sans"/>
            </a:endParaRPr>
          </a:p>
        </p:txBody>
      </p:sp>
      <p:pic>
        <p:nvPicPr>
          <p:cNvPr id="1013" name="Google Shape;1013;p123"/>
          <p:cNvPicPr preferRelativeResize="0"/>
          <p:nvPr/>
        </p:nvPicPr>
        <p:blipFill>
          <a:blip r:embed="rId3">
            <a:alphaModFix/>
          </a:blip>
          <a:stretch>
            <a:fillRect/>
          </a:stretch>
        </p:blipFill>
        <p:spPr>
          <a:xfrm>
            <a:off x="8393075" y="76200"/>
            <a:ext cx="750925" cy="750925"/>
          </a:xfrm>
          <a:prstGeom prst="rect">
            <a:avLst/>
          </a:prstGeom>
          <a:noFill/>
          <a:ln>
            <a:noFill/>
          </a:ln>
        </p:spPr>
      </p:pic>
      <p:grpSp>
        <p:nvGrpSpPr>
          <p:cNvPr id="1014" name="Google Shape;1014;p123"/>
          <p:cNvGrpSpPr/>
          <p:nvPr/>
        </p:nvGrpSpPr>
        <p:grpSpPr>
          <a:xfrm>
            <a:off x="1805850" y="2082850"/>
            <a:ext cx="5899175" cy="2294850"/>
            <a:chOff x="1805850" y="2082850"/>
            <a:chExt cx="5899175" cy="2294850"/>
          </a:xfrm>
        </p:grpSpPr>
        <p:pic>
          <p:nvPicPr>
            <p:cNvPr id="1015" name="Google Shape;1015;p123">
              <a:hlinkClick r:id="rId4"/>
            </p:cNvPr>
            <p:cNvPicPr preferRelativeResize="0"/>
            <p:nvPr/>
          </p:nvPicPr>
          <p:blipFill rotWithShape="1">
            <a:blip r:embed="rId5">
              <a:alphaModFix/>
            </a:blip>
            <a:srcRect b="35806" l="0" r="0" t="0"/>
            <a:stretch/>
          </p:blipFill>
          <p:spPr>
            <a:xfrm>
              <a:off x="1832525" y="2082850"/>
              <a:ext cx="5844875" cy="1866326"/>
            </a:xfrm>
            <a:prstGeom prst="rect">
              <a:avLst/>
            </a:prstGeom>
            <a:noFill/>
            <a:ln>
              <a:noFill/>
            </a:ln>
          </p:spPr>
        </p:pic>
        <p:sp>
          <p:nvSpPr>
            <p:cNvPr id="1016" name="Google Shape;1016;p123"/>
            <p:cNvSpPr txBox="1"/>
            <p:nvPr/>
          </p:nvSpPr>
          <p:spPr>
            <a:xfrm>
              <a:off x="1805850" y="3909400"/>
              <a:ext cx="14619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chemeClr val="dk1"/>
                  </a:solidFill>
                  <a:latin typeface="DM Sans"/>
                  <a:ea typeface="DM Sans"/>
                  <a:cs typeface="DM Sans"/>
                  <a:sym typeface="DM Sans"/>
                </a:rPr>
                <a:t>Estilo aplicado a la </a:t>
              </a:r>
              <a:r>
                <a:rPr b="1" i="0" lang="es" sz="1350" u="none" cap="none" strike="noStrike">
                  <a:solidFill>
                    <a:schemeClr val="dk1"/>
                  </a:solidFill>
                  <a:highlight>
                    <a:srgbClr val="EAFF6A"/>
                  </a:highlight>
                  <a:latin typeface="DM Sans"/>
                  <a:ea typeface="DM Sans"/>
                  <a:cs typeface="DM Sans"/>
                  <a:sym typeface="DM Sans"/>
                </a:rPr>
                <a:t>Etiqueta</a:t>
              </a:r>
              <a:r>
                <a:rPr b="1" i="0" lang="es" sz="1400" u="none" cap="none" strike="noStrike">
                  <a:solidFill>
                    <a:schemeClr val="dk1"/>
                  </a:solidFill>
                  <a:highlight>
                    <a:srgbClr val="EAFF6A"/>
                  </a:highlight>
                  <a:latin typeface="Helvetica Neue"/>
                  <a:ea typeface="Helvetica Neue"/>
                  <a:cs typeface="Helvetica Neue"/>
                  <a:sym typeface="Helvetica Neue"/>
                </a:rPr>
                <a:t>.</a:t>
              </a:r>
              <a:endParaRPr b="1" i="0" sz="1400" u="none" cap="none" strike="noStrike">
                <a:solidFill>
                  <a:schemeClr val="dk1"/>
                </a:solidFill>
                <a:highlight>
                  <a:srgbClr val="EAFF6A"/>
                </a:highlight>
                <a:latin typeface="Helvetica Neue"/>
                <a:ea typeface="Helvetica Neue"/>
                <a:cs typeface="Helvetica Neue"/>
                <a:sym typeface="Helvetica Neue"/>
              </a:endParaRPr>
            </a:p>
          </p:txBody>
        </p:sp>
        <p:sp>
          <p:nvSpPr>
            <p:cNvPr id="1017" name="Google Shape;1017;p123"/>
            <p:cNvSpPr txBox="1"/>
            <p:nvPr/>
          </p:nvSpPr>
          <p:spPr>
            <a:xfrm>
              <a:off x="3363475" y="3909400"/>
              <a:ext cx="14619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chemeClr val="dk1"/>
                  </a:solidFill>
                  <a:latin typeface="DM Sans"/>
                  <a:ea typeface="DM Sans"/>
                  <a:cs typeface="DM Sans"/>
                  <a:sym typeface="DM Sans"/>
                </a:rPr>
                <a:t>Estilo aplicado a la </a:t>
              </a:r>
              <a:r>
                <a:rPr b="1" lang="es" sz="1350">
                  <a:solidFill>
                    <a:schemeClr val="dk1"/>
                  </a:solidFill>
                  <a:highlight>
                    <a:srgbClr val="EAFF6A"/>
                  </a:highlight>
                  <a:latin typeface="DM Sans"/>
                  <a:ea typeface="DM Sans"/>
                  <a:cs typeface="DM Sans"/>
                  <a:sym typeface="DM Sans"/>
                </a:rPr>
                <a:t>Class</a:t>
              </a:r>
              <a:r>
                <a:rPr b="1" i="0" lang="es" sz="1400" u="none" cap="none" strike="noStrike">
                  <a:solidFill>
                    <a:schemeClr val="dk1"/>
                  </a:solidFill>
                  <a:highlight>
                    <a:srgbClr val="EAFF6A"/>
                  </a:highlight>
                  <a:latin typeface="Helvetica Neue"/>
                  <a:ea typeface="Helvetica Neue"/>
                  <a:cs typeface="Helvetica Neue"/>
                  <a:sym typeface="Helvetica Neue"/>
                </a:rPr>
                <a:t>.</a:t>
              </a:r>
              <a:endParaRPr b="1" i="0" sz="1400" u="none" cap="none" strike="noStrike">
                <a:solidFill>
                  <a:schemeClr val="dk1"/>
                </a:solidFill>
                <a:highlight>
                  <a:srgbClr val="EAFF6A"/>
                </a:highlight>
                <a:latin typeface="Helvetica Neue"/>
                <a:ea typeface="Helvetica Neue"/>
                <a:cs typeface="Helvetica Neue"/>
                <a:sym typeface="Helvetica Neue"/>
              </a:endParaRPr>
            </a:p>
          </p:txBody>
        </p:sp>
        <p:sp>
          <p:nvSpPr>
            <p:cNvPr id="1018" name="Google Shape;1018;p123"/>
            <p:cNvSpPr txBox="1"/>
            <p:nvPr/>
          </p:nvSpPr>
          <p:spPr>
            <a:xfrm>
              <a:off x="4898200"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chemeClr val="dk1"/>
                  </a:solidFill>
                  <a:latin typeface="DM Sans"/>
                  <a:ea typeface="DM Sans"/>
                  <a:cs typeface="DM Sans"/>
                  <a:sym typeface="DM Sans"/>
                </a:rPr>
                <a:t>Estilo aplicado al</a:t>
              </a:r>
              <a:r>
                <a:rPr b="1" lang="es" sz="1350">
                  <a:solidFill>
                    <a:schemeClr val="dk1"/>
                  </a:solidFill>
                  <a:highlight>
                    <a:srgbClr val="EAFF6A"/>
                  </a:highlight>
                  <a:latin typeface="DM Sans"/>
                  <a:ea typeface="DM Sans"/>
                  <a:cs typeface="DM Sans"/>
                  <a:sym typeface="DM Sans"/>
                </a:rPr>
                <a:t> ID</a:t>
              </a:r>
              <a:r>
                <a:rPr i="0" lang="es" sz="1350" u="none" cap="none" strike="noStrike">
                  <a:solidFill>
                    <a:schemeClr val="dk1"/>
                  </a:solidFill>
                  <a:latin typeface="DM Sans"/>
                  <a:ea typeface="DM Sans"/>
                  <a:cs typeface="DM Sans"/>
                  <a:sym typeface="DM Sans"/>
                </a:rPr>
                <a:t>.</a:t>
              </a:r>
              <a:endParaRPr i="0" sz="1350" u="none" cap="none" strike="noStrike">
                <a:solidFill>
                  <a:schemeClr val="dk1"/>
                </a:solidFill>
                <a:latin typeface="DM Sans"/>
                <a:ea typeface="DM Sans"/>
                <a:cs typeface="DM Sans"/>
                <a:sym typeface="DM Sans"/>
              </a:endParaRPr>
            </a:p>
          </p:txBody>
        </p:sp>
        <p:sp>
          <p:nvSpPr>
            <p:cNvPr id="1019" name="Google Shape;1019;p123"/>
            <p:cNvSpPr txBox="1"/>
            <p:nvPr/>
          </p:nvSpPr>
          <p:spPr>
            <a:xfrm>
              <a:off x="6243125" y="3909400"/>
              <a:ext cx="14619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chemeClr val="dk1"/>
                  </a:solidFill>
                  <a:latin typeface="DM Sans"/>
                  <a:ea typeface="DM Sans"/>
                  <a:cs typeface="DM Sans"/>
                  <a:sym typeface="DM Sans"/>
                </a:rPr>
                <a:t>Estilo aplicado</a:t>
              </a:r>
              <a:br>
                <a:rPr i="0" lang="es" sz="1350" u="none" cap="none" strike="noStrike">
                  <a:solidFill>
                    <a:schemeClr val="dk1"/>
                  </a:solidFill>
                  <a:latin typeface="DM Sans"/>
                  <a:ea typeface="DM Sans"/>
                  <a:cs typeface="DM Sans"/>
                  <a:sym typeface="DM Sans"/>
                </a:rPr>
              </a:br>
              <a:r>
                <a:rPr b="1" lang="es" sz="1350">
                  <a:solidFill>
                    <a:schemeClr val="dk1"/>
                  </a:solidFill>
                  <a:highlight>
                    <a:srgbClr val="EAFF6A"/>
                  </a:highlight>
                  <a:latin typeface="DM Sans"/>
                  <a:ea typeface="DM Sans"/>
                  <a:cs typeface="DM Sans"/>
                  <a:sym typeface="DM Sans"/>
                </a:rPr>
                <a:t>Inline</a:t>
              </a:r>
              <a:r>
                <a:rPr i="0" lang="es" sz="1350" u="none" cap="none" strike="noStrike">
                  <a:solidFill>
                    <a:schemeClr val="dk1"/>
                  </a:solidFill>
                  <a:latin typeface="DM Sans"/>
                  <a:ea typeface="DM Sans"/>
                  <a:cs typeface="DM Sans"/>
                  <a:sym typeface="DM Sans"/>
                </a:rPr>
                <a:t>.</a:t>
              </a:r>
              <a:endParaRPr i="0" sz="1350" u="none" cap="none" strike="noStrike">
                <a:solidFill>
                  <a:schemeClr val="dk1"/>
                </a:solidFill>
                <a:latin typeface="DM Sans"/>
                <a:ea typeface="DM Sans"/>
                <a:cs typeface="DM Sans"/>
                <a:sym typeface="DM Sans"/>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grpSp>
        <p:nvGrpSpPr>
          <p:cNvPr id="1024" name="Google Shape;1024;p124"/>
          <p:cNvGrpSpPr/>
          <p:nvPr/>
        </p:nvGrpSpPr>
        <p:grpSpPr>
          <a:xfrm>
            <a:off x="457338" y="468286"/>
            <a:ext cx="431100" cy="431100"/>
            <a:chOff x="4616400" y="1950761"/>
            <a:chExt cx="431100" cy="431100"/>
          </a:xfrm>
        </p:grpSpPr>
        <p:sp>
          <p:nvSpPr>
            <p:cNvPr id="1025" name="Google Shape;1025;p124"/>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6" name="Google Shape;1026;p124"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027" name="Google Shape;1027;p124"/>
          <p:cNvSpPr txBox="1"/>
          <p:nvPr/>
        </p:nvSpPr>
        <p:spPr>
          <a:xfrm>
            <a:off x="457350" y="1820575"/>
            <a:ext cx="8170800" cy="15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 Si tienes 3 reglas CSS, es poco probable que “choquen”, pero en un CSS extenso es más común.  </a:t>
            </a:r>
            <a:endParaRPr sz="1600">
              <a:solidFill>
                <a:schemeClr val="lt1"/>
              </a:solidFill>
              <a:latin typeface="DM Sans"/>
              <a:ea typeface="DM Sans"/>
              <a:cs typeface="DM Sans"/>
              <a:sym typeface="DM Sans"/>
            </a:endParaRPr>
          </a:p>
          <a:p>
            <a:pPr indent="0" lvl="0" marL="0" rtl="0" algn="l">
              <a:spcBef>
                <a:spcPts val="1000"/>
              </a:spcBef>
              <a:spcAft>
                <a:spcPts val="1000"/>
              </a:spcAft>
              <a:buNone/>
            </a:pPr>
            <a:r>
              <a:rPr lang="es" sz="1600">
                <a:solidFill>
                  <a:schemeClr val="lt1"/>
                </a:solidFill>
                <a:latin typeface="DM Sans"/>
                <a:ea typeface="DM Sans"/>
                <a:cs typeface="DM Sans"/>
                <a:sym typeface="DM Sans"/>
              </a:rPr>
              <a:t>👉 La declaración !important; corta la precedencia.  Se escribe después del valor de la propiedad CSS que se quiere convertir en la más importante.  Se utiliza un !important; por cada valor a pisar.  </a:t>
            </a:r>
            <a:endParaRPr sz="1600">
              <a:solidFill>
                <a:schemeClr val="lt1"/>
              </a:solidFill>
              <a:latin typeface="DM Sans"/>
              <a:ea typeface="DM Sans"/>
              <a:cs typeface="DM Sans"/>
              <a:sym typeface="DM Sans"/>
            </a:endParaRPr>
          </a:p>
        </p:txBody>
      </p:sp>
      <p:sp>
        <p:nvSpPr>
          <p:cNvPr id="1028" name="Google Shape;1028;p12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!IMPORTANT;</a:t>
            </a:r>
            <a:endParaRPr b="1" sz="4000">
              <a:solidFill>
                <a:srgbClr val="EAFF6A"/>
              </a:solidFill>
              <a:latin typeface="DM Sans"/>
              <a:ea typeface="DM Sans"/>
              <a:cs typeface="DM Sans"/>
              <a:sym typeface="DM Sans"/>
            </a:endParaRPr>
          </a:p>
        </p:txBody>
      </p:sp>
      <p:sp>
        <p:nvSpPr>
          <p:cNvPr id="1029" name="Google Shape;1029;p12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
        <p:nvSpPr>
          <p:cNvPr id="1030" name="Google Shape;1030;p124"/>
          <p:cNvSpPr txBox="1"/>
          <p:nvPr/>
        </p:nvSpPr>
        <p:spPr>
          <a:xfrm>
            <a:off x="713675" y="3692150"/>
            <a:ext cx="78687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600"/>
              <a:buFont typeface="Arial"/>
              <a:buNone/>
            </a:pPr>
            <a:r>
              <a:rPr b="1" lang="es" sz="1600">
                <a:solidFill>
                  <a:srgbClr val="EAFF6A"/>
                </a:solidFill>
                <a:latin typeface="DM Sans"/>
                <a:ea typeface="DM Sans"/>
                <a:cs typeface="DM Sans"/>
                <a:sym typeface="DM Sans"/>
              </a:rPr>
              <a:t>Si necesitás más de 5 </a:t>
            </a:r>
            <a:r>
              <a:rPr b="1" i="1" lang="es" sz="1600">
                <a:solidFill>
                  <a:srgbClr val="EAFF6A"/>
                </a:solidFill>
                <a:latin typeface="DM Sans"/>
                <a:ea typeface="DM Sans"/>
                <a:cs typeface="DM Sans"/>
                <a:sym typeface="DM Sans"/>
              </a:rPr>
              <a:t>!important;</a:t>
            </a:r>
            <a:r>
              <a:rPr b="1" lang="es" sz="1600">
                <a:solidFill>
                  <a:srgbClr val="EAFF6A"/>
                </a:solidFill>
                <a:latin typeface="DM Sans"/>
                <a:ea typeface="DM Sans"/>
                <a:cs typeface="DM Sans"/>
                <a:sym typeface="DM Sans"/>
              </a:rPr>
              <a:t> en todo tu CSS, algo estás haciendo mal 😓</a:t>
            </a:r>
            <a:r>
              <a:rPr b="1" lang="es">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25"/>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1036" name="Google Shape;1036;p125"/>
          <p:cNvSpPr txBox="1"/>
          <p:nvPr/>
        </p:nvSpPr>
        <p:spPr>
          <a:xfrm>
            <a:off x="2109143" y="2502363"/>
            <a:ext cx="4925700" cy="12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rgbClr val="83AEFB"/>
                </a:solidFill>
                <a:latin typeface="DM Sans"/>
                <a:ea typeface="DM Sans"/>
                <a:cs typeface="DM Sans"/>
                <a:sym typeface="DM Sans"/>
                <a:hlinkClick r:id="rId3">
                  <a:extLst>
                    <a:ext uri="{A12FA001-AC4F-418D-AE19-62706E023703}">
                      <ahyp:hlinkClr val="tx"/>
                    </a:ext>
                  </a:extLst>
                </a:hlinkClick>
              </a:rPr>
              <a:t>siguiente link</a:t>
            </a:r>
            <a:r>
              <a:rPr lang="es" sz="1350">
                <a:solidFill>
                  <a:schemeClr val="lt1"/>
                </a:solidFill>
                <a:latin typeface="DM Sans"/>
                <a:ea typeface="DM Sans"/>
                <a:cs typeface="DM Sans"/>
                <a:sym typeface="DM Sans"/>
              </a:rPr>
              <a:t> y revisa el material interactivo que preparamos sobre </a:t>
            </a:r>
            <a:r>
              <a:rPr b="1" lang="es" sz="1350">
                <a:solidFill>
                  <a:schemeClr val="lt1"/>
                </a:solidFill>
                <a:latin typeface="DM Sans"/>
                <a:ea typeface="DM Sans"/>
                <a:cs typeface="DM Sans"/>
                <a:sym typeface="DM Sans"/>
              </a:rPr>
              <a:t>Preguntas Frecuentes, </a:t>
            </a:r>
            <a:r>
              <a:rPr lang="es" sz="1350">
                <a:solidFill>
                  <a:schemeClr val="lt1"/>
                </a:solidFill>
                <a:latin typeface="DM Sans"/>
                <a:ea typeface="DM Sans"/>
                <a:cs typeface="DM Sans"/>
                <a:sym typeface="DM Sans"/>
              </a:rPr>
              <a:t>estamos seguros de que allí encontrarás algunas respuestas.</a:t>
            </a:r>
            <a:endParaRPr sz="1350">
              <a:solidFill>
                <a:schemeClr val="lt1"/>
              </a:solidFill>
              <a:latin typeface="DM Sans"/>
              <a:ea typeface="DM Sans"/>
              <a:cs typeface="DM Sans"/>
              <a:sym typeface="DM Sans"/>
            </a:endParaRPr>
          </a:p>
          <a:p>
            <a:pPr indent="0" lvl="0" marL="0" rtl="0" algn="ctr">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2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1042" name="Google Shape;1042;p12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2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Primeras </a:t>
            </a:r>
            <a:r>
              <a:rPr b="1" lang="es" sz="4000">
                <a:solidFill>
                  <a:srgbClr val="83AEFB"/>
                </a:solidFill>
                <a:latin typeface="DM Sans"/>
                <a:ea typeface="DM Sans"/>
                <a:cs typeface="DM Sans"/>
                <a:sym typeface="DM Sans"/>
              </a:rPr>
              <a:t>propiedades</a:t>
            </a:r>
            <a:endParaRPr b="1" sz="4000">
              <a:solidFill>
                <a:srgbClr val="83AEFB"/>
              </a:solidFill>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Propiedad: color</a:t>
            </a:r>
            <a:endParaRPr b="1" sz="4000">
              <a:solidFill>
                <a:schemeClr val="dk1"/>
              </a:solidFill>
              <a:latin typeface="DM Sans"/>
              <a:ea typeface="DM Sans"/>
              <a:cs typeface="DM Sans"/>
              <a:sym typeface="DM Sans"/>
            </a:endParaRPr>
          </a:p>
        </p:txBody>
      </p:sp>
      <p:sp>
        <p:nvSpPr>
          <p:cNvPr id="1053" name="Google Shape;1053;p128"/>
          <p:cNvSpPr txBox="1"/>
          <p:nvPr/>
        </p:nvSpPr>
        <p:spPr>
          <a:xfrm>
            <a:off x="473350" y="1870900"/>
            <a:ext cx="7473300" cy="194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 Mediante esta propiedad, podrás </a:t>
            </a:r>
            <a:r>
              <a:rPr lang="es" sz="1350">
                <a:highlight>
                  <a:srgbClr val="EAFF6A"/>
                </a:highlight>
                <a:latin typeface="DM Sans"/>
                <a:ea typeface="DM Sans"/>
                <a:cs typeface="DM Sans"/>
                <a:sym typeface="DM Sans"/>
              </a:rPr>
              <a:t>agregar color a los textos de tu sitio.</a:t>
            </a:r>
            <a:endParaRPr sz="1350">
              <a:highlight>
                <a:srgbClr val="EAFF6A"/>
              </a:highlight>
              <a:latin typeface="DM Sans"/>
              <a:ea typeface="DM Sans"/>
              <a:cs typeface="DM Sans"/>
              <a:sym typeface="DM Sans"/>
            </a:endParaRPr>
          </a:p>
          <a:p>
            <a:pPr indent="0" lvl="0" marL="0" rtl="0" algn="l">
              <a:spcBef>
                <a:spcPts val="1000"/>
              </a:spcBef>
              <a:spcAft>
                <a:spcPts val="0"/>
              </a:spcAft>
              <a:buNone/>
            </a:pPr>
            <a:r>
              <a:rPr lang="es" sz="1350">
                <a:latin typeface="DM Sans"/>
                <a:ea typeface="DM Sans"/>
                <a:cs typeface="DM Sans"/>
                <a:sym typeface="DM Sans"/>
              </a:rPr>
              <a:t>Existen distintos valores, pero nos centraremos en 3:</a:t>
            </a:r>
            <a:endParaRPr sz="1350">
              <a:latin typeface="DM Sans"/>
              <a:ea typeface="DM Sans"/>
              <a:cs typeface="DM Sans"/>
              <a:sym typeface="DM Sans"/>
            </a:endParaRPr>
          </a:p>
          <a:p>
            <a:pPr indent="0" lvl="0" marL="457200" rtl="0" algn="l">
              <a:spcBef>
                <a:spcPts val="1000"/>
              </a:spcBef>
              <a:spcAft>
                <a:spcPts val="0"/>
              </a:spcAft>
              <a:buNone/>
            </a:pPr>
            <a:r>
              <a:rPr lang="es" sz="1350">
                <a:solidFill>
                  <a:srgbClr val="EA90FF"/>
                </a:solidFill>
                <a:latin typeface="DM Sans"/>
                <a:ea typeface="DM Sans"/>
                <a:cs typeface="DM Sans"/>
                <a:sym typeface="DM Sans"/>
              </a:rPr>
              <a:t>✓</a:t>
            </a:r>
            <a:r>
              <a:rPr lang="es" sz="1350">
                <a:latin typeface="DM Sans"/>
                <a:ea typeface="DM Sans"/>
                <a:cs typeface="DM Sans"/>
                <a:sym typeface="DM Sans"/>
              </a:rPr>
              <a:t> Por </a:t>
            </a:r>
            <a:r>
              <a:rPr b="1" lang="es" sz="1350">
                <a:latin typeface="DM Sans"/>
                <a:ea typeface="DM Sans"/>
                <a:cs typeface="DM Sans"/>
                <a:sym typeface="DM Sans"/>
              </a:rPr>
              <a:t>nombre del color</a:t>
            </a:r>
            <a:r>
              <a:rPr lang="es" sz="1350">
                <a:latin typeface="DM Sans"/>
                <a:ea typeface="DM Sans"/>
                <a:cs typeface="DM Sans"/>
                <a:sym typeface="DM Sans"/>
              </a:rPr>
              <a:t> (ej: red).</a:t>
            </a:r>
            <a:endParaRPr sz="1350">
              <a:latin typeface="DM Sans"/>
              <a:ea typeface="DM Sans"/>
              <a:cs typeface="DM Sans"/>
              <a:sym typeface="DM Sans"/>
            </a:endParaRPr>
          </a:p>
          <a:p>
            <a:pPr indent="0" lvl="0" marL="457200" rtl="0" algn="l">
              <a:spcBef>
                <a:spcPts val="1000"/>
              </a:spcBef>
              <a:spcAft>
                <a:spcPts val="0"/>
              </a:spcAft>
              <a:buNone/>
            </a:pPr>
            <a:r>
              <a:rPr lang="es" sz="1350">
                <a:solidFill>
                  <a:srgbClr val="EA90FF"/>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b="1" lang="es" sz="1350">
                <a:latin typeface="DM Sans"/>
                <a:ea typeface="DM Sans"/>
                <a:cs typeface="DM Sans"/>
                <a:sym typeface="DM Sans"/>
              </a:rPr>
              <a:t>Hexadecimal </a:t>
            </a:r>
            <a:r>
              <a:rPr lang="es" sz="1350">
                <a:latin typeface="DM Sans"/>
                <a:ea typeface="DM Sans"/>
                <a:cs typeface="DM Sans"/>
                <a:sym typeface="DM Sans"/>
              </a:rPr>
              <a:t>(ej: #ffffff).</a:t>
            </a:r>
            <a:endParaRPr sz="1350">
              <a:latin typeface="DM Sans"/>
              <a:ea typeface="DM Sans"/>
              <a:cs typeface="DM Sans"/>
              <a:sym typeface="DM Sans"/>
            </a:endParaRPr>
          </a:p>
          <a:p>
            <a:pPr indent="0" lvl="0" marL="457200" rtl="0" algn="l">
              <a:spcBef>
                <a:spcPts val="1000"/>
              </a:spcBef>
              <a:spcAft>
                <a:spcPts val="100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b="1" lang="es" sz="1350">
                <a:latin typeface="DM Sans"/>
                <a:ea typeface="DM Sans"/>
                <a:cs typeface="DM Sans"/>
                <a:sym typeface="DM Sans"/>
              </a:rPr>
              <a:t>RGB </a:t>
            </a:r>
            <a:r>
              <a:rPr lang="es" sz="1350">
                <a:latin typeface="DM Sans"/>
                <a:ea typeface="DM Sans"/>
                <a:cs typeface="DM Sans"/>
                <a:sym typeface="DM Sans"/>
              </a:rPr>
              <a:t>(</a:t>
            </a:r>
            <a:r>
              <a:rPr lang="es" sz="1350">
                <a:solidFill>
                  <a:srgbClr val="FF0000"/>
                </a:solidFill>
                <a:latin typeface="DM Sans"/>
                <a:ea typeface="DM Sans"/>
                <a:cs typeface="DM Sans"/>
                <a:sym typeface="DM Sans"/>
              </a:rPr>
              <a:t>red</a:t>
            </a:r>
            <a:r>
              <a:rPr lang="es" sz="1350">
                <a:solidFill>
                  <a:schemeClr val="dk1"/>
                </a:solidFill>
                <a:latin typeface="DM Sans"/>
                <a:ea typeface="DM Sans"/>
                <a:cs typeface="DM Sans"/>
                <a:sym typeface="DM Sans"/>
              </a:rPr>
              <a:t>, </a:t>
            </a:r>
            <a:r>
              <a:rPr lang="es" sz="1350">
                <a:solidFill>
                  <a:srgbClr val="6AA84F"/>
                </a:solidFill>
                <a:latin typeface="DM Sans"/>
                <a:ea typeface="DM Sans"/>
                <a:cs typeface="DM Sans"/>
                <a:sym typeface="DM Sans"/>
              </a:rPr>
              <a:t>green</a:t>
            </a:r>
            <a:r>
              <a:rPr lang="es" sz="1350">
                <a:solidFill>
                  <a:schemeClr val="dk1"/>
                </a:solidFill>
                <a:latin typeface="DM Sans"/>
                <a:ea typeface="DM Sans"/>
                <a:cs typeface="DM Sans"/>
                <a:sym typeface="DM Sans"/>
              </a:rPr>
              <a:t>, </a:t>
            </a:r>
            <a:r>
              <a:rPr lang="es" sz="1350">
                <a:solidFill>
                  <a:srgbClr val="0000FF"/>
                </a:solidFill>
                <a:latin typeface="DM Sans"/>
                <a:ea typeface="DM Sans"/>
                <a:cs typeface="DM Sans"/>
                <a:sym typeface="DM Sans"/>
              </a:rPr>
              <a:t>blue. </a:t>
            </a:r>
            <a:r>
              <a:rPr lang="es" sz="1350">
                <a:latin typeface="DM Sans"/>
                <a:ea typeface="DM Sans"/>
                <a:cs typeface="DM Sans"/>
                <a:sym typeface="DM Sans"/>
              </a:rPr>
              <a:t>Por ejemplo: </a:t>
            </a:r>
            <a:r>
              <a:rPr lang="es" sz="1350">
                <a:solidFill>
                  <a:srgbClr val="FF0000"/>
                </a:solidFill>
                <a:latin typeface="DM Sans"/>
                <a:ea typeface="DM Sans"/>
                <a:cs typeface="DM Sans"/>
                <a:sym typeface="DM Sans"/>
              </a:rPr>
              <a:t>50</a:t>
            </a:r>
            <a:r>
              <a:rPr lang="es" sz="1350">
                <a:latin typeface="DM Sans"/>
                <a:ea typeface="DM Sans"/>
                <a:cs typeface="DM Sans"/>
                <a:sym typeface="DM Sans"/>
              </a:rPr>
              <a:t>, </a:t>
            </a:r>
            <a:r>
              <a:rPr lang="es" sz="1350">
                <a:solidFill>
                  <a:srgbClr val="6AA84F"/>
                </a:solidFill>
                <a:latin typeface="DM Sans"/>
                <a:ea typeface="DM Sans"/>
                <a:cs typeface="DM Sans"/>
                <a:sym typeface="DM Sans"/>
              </a:rPr>
              <a:t>212</a:t>
            </a:r>
            <a:r>
              <a:rPr lang="es" sz="1350">
                <a:latin typeface="DM Sans"/>
                <a:ea typeface="DM Sans"/>
                <a:cs typeface="DM Sans"/>
                <a:sym typeface="DM Sans"/>
              </a:rPr>
              <a:t>, </a:t>
            </a:r>
            <a:r>
              <a:rPr lang="es" sz="1350">
                <a:solidFill>
                  <a:srgbClr val="0000FF"/>
                </a:solidFill>
                <a:latin typeface="DM Sans"/>
                <a:ea typeface="DM Sans"/>
                <a:cs typeface="DM Sans"/>
                <a:sym typeface="DM Sans"/>
              </a:rPr>
              <a:t>227</a:t>
            </a:r>
            <a:r>
              <a:rPr lang="es" sz="1350">
                <a:latin typeface="DM Sans"/>
                <a:ea typeface="DM Sans"/>
                <a:cs typeface="DM Sans"/>
                <a:sym typeface="DM Sans"/>
              </a:rPr>
              <a:t>). Si agregas un valor más, puedes manejar su opacidad. Cada color permite valores entre 0 y 255.</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0"/>
          <p:cNvSpPr txBox="1"/>
          <p:nvPr/>
        </p:nvSpPr>
        <p:spPr>
          <a:xfrm>
            <a:off x="1461300" y="345975"/>
            <a:ext cx="62301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Enlaces absolutos</a:t>
            </a:r>
            <a:endParaRPr b="1" sz="3500">
              <a:solidFill>
                <a:schemeClr val="lt1"/>
              </a:solidFill>
              <a:latin typeface="DM Sans"/>
              <a:ea typeface="DM Sans"/>
              <a:cs typeface="DM Sans"/>
              <a:sym typeface="DM Sans"/>
            </a:endParaRPr>
          </a:p>
        </p:txBody>
      </p:sp>
      <p:sp>
        <p:nvSpPr>
          <p:cNvPr id="168" name="Google Shape;168;p30"/>
          <p:cNvSpPr txBox="1"/>
          <p:nvPr/>
        </p:nvSpPr>
        <p:spPr>
          <a:xfrm>
            <a:off x="973200" y="1235875"/>
            <a:ext cx="7197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Los enlaces absolutos son aquellos cuyo destino apunta a un documento que está fuera del sitio, y debe ser especificado utilizando la URL completa:</a:t>
            </a:r>
            <a:endParaRPr>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pSp>
        <p:nvGrpSpPr>
          <p:cNvPr id="169" name="Google Shape;169;p30"/>
          <p:cNvGrpSpPr/>
          <p:nvPr/>
        </p:nvGrpSpPr>
        <p:grpSpPr>
          <a:xfrm>
            <a:off x="8212551" y="169348"/>
            <a:ext cx="738900" cy="738900"/>
            <a:chOff x="473351" y="619523"/>
            <a:chExt cx="738900" cy="738900"/>
          </a:xfrm>
        </p:grpSpPr>
        <p:sp>
          <p:nvSpPr>
            <p:cNvPr id="170" name="Google Shape;170;p3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3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graphicFrame>
        <p:nvGraphicFramePr>
          <p:cNvPr id="172" name="Google Shape;172;p30"/>
          <p:cNvGraphicFramePr/>
          <p:nvPr/>
        </p:nvGraphicFramePr>
        <p:xfrm>
          <a:off x="1355500" y="1950400"/>
          <a:ext cx="3000000" cy="3000000"/>
        </p:xfrm>
        <a:graphic>
          <a:graphicData uri="http://schemas.openxmlformats.org/drawingml/2006/table">
            <a:tbl>
              <a:tblPr>
                <a:noFill/>
                <a:tableStyleId>{906A5A35-14C0-4A87-8A34-61DE7B4E7E49}</a:tableStyleId>
              </a:tblPr>
              <a:tblGrid>
                <a:gridCol w="6411875"/>
              </a:tblGrid>
              <a:tr h="76707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https://www.coderhouse.com/online/desarrollo-web-online</a:t>
                      </a:r>
                      <a:r>
                        <a:rPr lang="es" sz="1400" u="none" cap="none" strike="noStrike">
                          <a:solidFill>
                            <a:srgbClr val="93C47D"/>
                          </a:solidFill>
                          <a:latin typeface="Didact Gothic"/>
                          <a:ea typeface="Didact Gothic"/>
                          <a:cs typeface="Didact Gothic"/>
                          <a:sym typeface="Didact Gothic"/>
                        </a:rPr>
                        <a:t>"</a:t>
                      </a:r>
                      <a:r>
                        <a:rPr lang="es" sz="1400" u="none" cap="none" strike="noStrike">
                          <a:solidFill>
                            <a:srgbClr val="D9D9D9"/>
                          </a:solidFill>
                          <a:latin typeface="Didact Gothic"/>
                          <a:ea typeface="Didact Gothic"/>
                          <a:cs typeface="Didact Gothic"/>
                          <a:sym typeface="Didact Gothic"/>
                        </a:rPr>
                        <a:t>&gt;Curso de </a:t>
                      </a:r>
                      <a:r>
                        <a:rPr lang="es">
                          <a:solidFill>
                            <a:srgbClr val="D9D9D9"/>
                          </a:solidFill>
                          <a:latin typeface="Didact Gothic"/>
                          <a:ea typeface="Didact Gothic"/>
                          <a:cs typeface="Didact Gothic"/>
                          <a:sym typeface="Didact Gothic"/>
                        </a:rPr>
                        <a:t>Desarrollo Web</a:t>
                      </a: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chemeClr val="accent2"/>
                    </a:solidFill>
                  </a:tcPr>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2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se eligen los colores?</a:t>
            </a:r>
            <a:endParaRPr b="1" sz="4000">
              <a:solidFill>
                <a:schemeClr val="dk1"/>
              </a:solidFill>
              <a:latin typeface="DM Sans"/>
              <a:ea typeface="DM Sans"/>
              <a:cs typeface="DM Sans"/>
              <a:sym typeface="DM Sans"/>
            </a:endParaRPr>
          </a:p>
        </p:txBody>
      </p:sp>
      <p:sp>
        <p:nvSpPr>
          <p:cNvPr id="1059" name="Google Shape;1059;p129"/>
          <p:cNvSpPr txBox="1"/>
          <p:nvPr/>
        </p:nvSpPr>
        <p:spPr>
          <a:xfrm>
            <a:off x="714800" y="1589025"/>
            <a:ext cx="362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Desde Google, puedes buscar “</a:t>
            </a:r>
            <a:r>
              <a:rPr lang="es" sz="1350" u="sng">
                <a:solidFill>
                  <a:schemeClr val="hlink"/>
                </a:solidFill>
                <a:latin typeface="DM Sans"/>
                <a:ea typeface="DM Sans"/>
                <a:cs typeface="DM Sans"/>
                <a:sym typeface="DM Sans"/>
                <a:hlinkClick r:id="rId3"/>
              </a:rPr>
              <a:t>color picker</a:t>
            </a:r>
            <a:r>
              <a:rPr lang="es" sz="1350">
                <a:latin typeface="DM Sans"/>
                <a:ea typeface="DM Sans"/>
                <a:cs typeface="DM Sans"/>
                <a:sym typeface="DM Sans"/>
              </a:rPr>
              <a:t>” (alternativa </a:t>
            </a:r>
            <a:r>
              <a:rPr lang="es" sz="1350" u="sng">
                <a:solidFill>
                  <a:schemeClr val="hlink"/>
                </a:solidFill>
                <a:latin typeface="DM Sans"/>
                <a:ea typeface="DM Sans"/>
                <a:cs typeface="DM Sans"/>
                <a:sym typeface="DM Sans"/>
                <a:hlinkClick r:id="rId4"/>
              </a:rPr>
              <a:t>w3schools</a:t>
            </a:r>
            <a:r>
              <a:rPr lang="es" sz="1350">
                <a:latin typeface="DM Sans"/>
                <a:ea typeface="DM Sans"/>
                <a:cs typeface="DM Sans"/>
                <a:sym typeface="DM Sans"/>
              </a:rPr>
              <a:t>).</a:t>
            </a:r>
            <a:endParaRPr sz="1350">
              <a:latin typeface="DM Sans"/>
              <a:ea typeface="DM Sans"/>
              <a:cs typeface="DM Sans"/>
              <a:sym typeface="DM Sans"/>
            </a:endParaRPr>
          </a:p>
        </p:txBody>
      </p:sp>
      <p:sp>
        <p:nvSpPr>
          <p:cNvPr id="1060" name="Google Shape;1060;p129"/>
          <p:cNvSpPr txBox="1"/>
          <p:nvPr/>
        </p:nvSpPr>
        <p:spPr>
          <a:xfrm>
            <a:off x="4572013" y="158902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Desde Visual Studio Code, simplemente te “paras” sobre el color. Por ejemplo, escribe “red” y haz la prueba:</a:t>
            </a:r>
            <a:endParaRPr sz="1350">
              <a:latin typeface="DM Sans"/>
              <a:ea typeface="DM Sans"/>
              <a:cs typeface="DM Sans"/>
              <a:sym typeface="DM Sans"/>
            </a:endParaRPr>
          </a:p>
        </p:txBody>
      </p:sp>
      <p:pic>
        <p:nvPicPr>
          <p:cNvPr id="1061" name="Google Shape;1061;p129"/>
          <p:cNvPicPr preferRelativeResize="0"/>
          <p:nvPr/>
        </p:nvPicPr>
        <p:blipFill rotWithShape="1">
          <a:blip r:embed="rId5">
            <a:alphaModFix/>
          </a:blip>
          <a:srcRect b="0" l="0" r="0" t="0"/>
          <a:stretch/>
        </p:blipFill>
        <p:spPr>
          <a:xfrm>
            <a:off x="678376" y="2419925"/>
            <a:ext cx="3629576" cy="2182075"/>
          </a:xfrm>
          <a:prstGeom prst="rect">
            <a:avLst/>
          </a:prstGeom>
          <a:noFill/>
          <a:ln>
            <a:noFill/>
          </a:ln>
        </p:spPr>
      </p:pic>
      <p:pic>
        <p:nvPicPr>
          <p:cNvPr id="1062" name="Google Shape;1062;p129"/>
          <p:cNvPicPr preferRelativeResize="0"/>
          <p:nvPr/>
        </p:nvPicPr>
        <p:blipFill rotWithShape="1">
          <a:blip r:embed="rId6">
            <a:alphaModFix/>
          </a:blip>
          <a:srcRect b="0" l="0" r="0" t="0"/>
          <a:stretch/>
        </p:blipFill>
        <p:spPr>
          <a:xfrm>
            <a:off x="4642164" y="2497775"/>
            <a:ext cx="3694274" cy="20263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3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Estilos</a:t>
            </a:r>
            <a:endParaRPr b="1" sz="4000">
              <a:solidFill>
                <a:srgbClr val="EAFF6A"/>
              </a:solidFill>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Estilos de lista</a:t>
            </a:r>
            <a:endParaRPr b="1" sz="4000">
              <a:solidFill>
                <a:schemeClr val="dk1"/>
              </a:solidFill>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LIST-STYLE-TYPE</a:t>
            </a:r>
            <a:endParaRPr b="1" sz="4000">
              <a:solidFill>
                <a:schemeClr val="dk1"/>
              </a:solidFill>
              <a:latin typeface="DM Sans"/>
              <a:ea typeface="DM Sans"/>
              <a:cs typeface="DM Sans"/>
              <a:sym typeface="DM Sans"/>
            </a:endParaRPr>
          </a:p>
        </p:txBody>
      </p:sp>
      <p:sp>
        <p:nvSpPr>
          <p:cNvPr id="1078" name="Google Shape;1078;p132"/>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Aplicando esta propiedad y este valor, vamos a poder eliminar las bullets y los números.</a:t>
            </a:r>
            <a:endParaRPr sz="1350">
              <a:latin typeface="DM Sans"/>
              <a:ea typeface="DM Sans"/>
              <a:cs typeface="DM Sans"/>
              <a:sym typeface="DM Sans"/>
            </a:endParaRPr>
          </a:p>
        </p:txBody>
      </p:sp>
      <p:grpSp>
        <p:nvGrpSpPr>
          <p:cNvPr id="1079" name="Google Shape;1079;p132"/>
          <p:cNvGrpSpPr/>
          <p:nvPr/>
        </p:nvGrpSpPr>
        <p:grpSpPr>
          <a:xfrm>
            <a:off x="801675" y="1574350"/>
            <a:ext cx="3530400" cy="2826200"/>
            <a:chOff x="1092975" y="1483300"/>
            <a:chExt cx="3530400" cy="2826200"/>
          </a:xfrm>
        </p:grpSpPr>
        <p:sp>
          <p:nvSpPr>
            <p:cNvPr id="1080" name="Google Shape;1080;p132"/>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ol</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list-style-type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none</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ul</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list-style-type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none</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081" name="Google Shape;1081;p132"/>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1082" name="Google Shape;1082;p132"/>
          <p:cNvSpPr txBox="1"/>
          <p:nvPr/>
        </p:nvSpPr>
        <p:spPr>
          <a:xfrm>
            <a:off x="801675" y="4455175"/>
            <a:ext cx="2154900" cy="330600"/>
          </a:xfrm>
          <a:prstGeom prst="rect">
            <a:avLst/>
          </a:prstGeom>
          <a:solidFill>
            <a:srgbClr val="DEFC5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solidFill>
                  <a:srgbClr val="000000"/>
                </a:solidFill>
                <a:latin typeface="DM Sans"/>
                <a:ea typeface="DM Sans"/>
                <a:cs typeface="DM Sans"/>
                <a:sym typeface="DM Sans"/>
              </a:rPr>
              <a:t>Valores posibles:  </a:t>
            </a:r>
            <a:r>
              <a:rPr i="0" lang="es" sz="1200" u="sng" cap="none" strike="noStrike">
                <a:solidFill>
                  <a:srgbClr val="83AEFB"/>
                </a:solidFill>
                <a:latin typeface="DM Sans"/>
                <a:ea typeface="DM Sans"/>
                <a:cs typeface="DM Sans"/>
                <a:sym typeface="DM Sans"/>
                <a:hlinkClick r:id="rId3">
                  <a:extLst>
                    <a:ext uri="{A12FA001-AC4F-418D-AE19-62706E023703}">
                      <ahyp:hlinkClr val="tx"/>
                    </a:ext>
                  </a:extLst>
                </a:hlinkClick>
              </a:rPr>
              <a:t>ver aquí</a:t>
            </a:r>
            <a:endParaRPr i="0" sz="1200" u="none" cap="none" strike="noStrike">
              <a:solidFill>
                <a:srgbClr val="000000"/>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3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Estilos de texto</a:t>
            </a:r>
            <a:endParaRPr b="1" sz="4000">
              <a:solidFill>
                <a:schemeClr val="dk1"/>
              </a:solidFill>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FONT-FAMILY</a:t>
            </a:r>
            <a:endParaRPr b="1" sz="4000">
              <a:solidFill>
                <a:schemeClr val="dk1"/>
              </a:solidFill>
              <a:latin typeface="DM Sans"/>
              <a:ea typeface="DM Sans"/>
              <a:cs typeface="DM Sans"/>
              <a:sym typeface="DM Sans"/>
            </a:endParaRPr>
          </a:p>
        </p:txBody>
      </p:sp>
      <p:sp>
        <p:nvSpPr>
          <p:cNvPr id="1093" name="Google Shape;1093;p134"/>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1094" name="Google Shape;1094;p134"/>
          <p:cNvGrpSpPr/>
          <p:nvPr/>
        </p:nvGrpSpPr>
        <p:grpSpPr>
          <a:xfrm>
            <a:off x="847175" y="1435214"/>
            <a:ext cx="3530400" cy="2828761"/>
            <a:chOff x="1092975" y="1480739"/>
            <a:chExt cx="3530400" cy="2828761"/>
          </a:xfrm>
        </p:grpSpPr>
        <p:sp>
          <p:nvSpPr>
            <p:cNvPr id="1095" name="Google Shape;1095;p134"/>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.impact</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font-family</a:t>
              </a:r>
              <a:r>
                <a:rPr lang="es">
                  <a:solidFill>
                    <a:schemeClr val="dk1"/>
                  </a:solidFill>
                  <a:latin typeface="Consolas"/>
                  <a:ea typeface="Consolas"/>
                  <a:cs typeface="Consolas"/>
                  <a:sym typeface="Consolas"/>
                </a:rPr>
                <a:t>:</a:t>
              </a:r>
              <a:r>
                <a:rPr lang="es">
                  <a:solidFill>
                    <a:srgbClr val="0451A5"/>
                  </a:solidFill>
                  <a:latin typeface="Consolas"/>
                  <a:ea typeface="Consolas"/>
                  <a:cs typeface="Consolas"/>
                  <a:sym typeface="Consolas"/>
                </a:rPr>
                <a:t>Impact</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sans-serif</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.comicSans</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font-family</a:t>
              </a:r>
              <a:r>
                <a:rPr lang="es">
                  <a:solidFill>
                    <a:schemeClr val="dk1"/>
                  </a:solidFill>
                  <a:latin typeface="Consolas"/>
                  <a:ea typeface="Consolas"/>
                  <a:cs typeface="Consolas"/>
                  <a:sym typeface="Consolas"/>
                </a:rPr>
                <a:t>: </a:t>
              </a:r>
              <a:r>
                <a:rPr lang="es">
                  <a:solidFill>
                    <a:srgbClr val="A31515"/>
                  </a:solidFill>
                  <a:latin typeface="Consolas"/>
                  <a:ea typeface="Consolas"/>
                  <a:cs typeface="Consolas"/>
                  <a:sym typeface="Consolas"/>
                </a:rPr>
                <a:t>"Comic Sans MS"</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sans-serif</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096" name="Google Shape;1096;p134"/>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1097" name="Google Shape;1097;p134"/>
          <p:cNvSpPr txBox="1"/>
          <p:nvPr/>
        </p:nvSpPr>
        <p:spPr>
          <a:xfrm>
            <a:off x="901625" y="4340775"/>
            <a:ext cx="32202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&lt;familia o nombre genérico&gt; </a:t>
            </a:r>
            <a:endParaRPr i="0" sz="1200" u="none" cap="none" strike="noStrike">
              <a:solidFill>
                <a:srgbClr val="000000"/>
              </a:solidFill>
              <a:latin typeface="DM Sans"/>
              <a:ea typeface="DM Sans"/>
              <a:cs typeface="DM Sans"/>
              <a:sym typeface="DM Sans"/>
            </a:endParaRPr>
          </a:p>
        </p:txBody>
      </p:sp>
      <p:pic>
        <p:nvPicPr>
          <p:cNvPr id="1098" name="Google Shape;1098;p134"/>
          <p:cNvPicPr preferRelativeResize="0"/>
          <p:nvPr/>
        </p:nvPicPr>
        <p:blipFill rotWithShape="1">
          <a:blip r:embed="rId3">
            <a:alphaModFix/>
          </a:blip>
          <a:srcRect b="0" l="0" r="0" t="0"/>
          <a:stretch/>
        </p:blipFill>
        <p:spPr>
          <a:xfrm>
            <a:off x="5716825" y="2489513"/>
            <a:ext cx="2057400" cy="11239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FONT-SIZE</a:t>
            </a:r>
            <a:endParaRPr b="1" sz="4000">
              <a:solidFill>
                <a:schemeClr val="dk1"/>
              </a:solidFill>
              <a:latin typeface="DM Sans"/>
              <a:ea typeface="DM Sans"/>
              <a:cs typeface="DM Sans"/>
              <a:sym typeface="DM Sans"/>
            </a:endParaRPr>
          </a:p>
        </p:txBody>
      </p:sp>
      <p:sp>
        <p:nvSpPr>
          <p:cNvPr id="1104" name="Google Shape;1104;p135"/>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1105" name="Google Shape;1105;p135"/>
          <p:cNvGrpSpPr/>
          <p:nvPr/>
        </p:nvGrpSpPr>
        <p:grpSpPr>
          <a:xfrm>
            <a:off x="847175" y="1435214"/>
            <a:ext cx="3530400" cy="2828761"/>
            <a:chOff x="1092975" y="1480739"/>
            <a:chExt cx="3530400" cy="2828761"/>
          </a:xfrm>
        </p:grpSpPr>
        <p:sp>
          <p:nvSpPr>
            <p:cNvPr id="1106" name="Google Shape;1106;p135"/>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.textoGrande</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font-size</a:t>
              </a:r>
              <a:r>
                <a:rPr lang="es">
                  <a:solidFill>
                    <a:schemeClr val="dk1"/>
                  </a:solidFill>
                  <a:latin typeface="Consolas"/>
                  <a:ea typeface="Consolas"/>
                  <a:cs typeface="Consolas"/>
                  <a:sym typeface="Consolas"/>
                </a:rPr>
                <a:t>: </a:t>
              </a:r>
              <a:r>
                <a:rPr lang="es">
                  <a:solidFill>
                    <a:srgbClr val="09885A"/>
                  </a:solidFill>
                  <a:latin typeface="Consolas"/>
                  <a:ea typeface="Consolas"/>
                  <a:cs typeface="Consolas"/>
                  <a:sym typeface="Consolas"/>
                </a:rPr>
                <a:t>20px</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.textoRelativo</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font-size</a:t>
              </a:r>
              <a:r>
                <a:rPr lang="es">
                  <a:solidFill>
                    <a:schemeClr val="dk1"/>
                  </a:solidFill>
                  <a:latin typeface="Consolas"/>
                  <a:ea typeface="Consolas"/>
                  <a:cs typeface="Consolas"/>
                  <a:sym typeface="Consolas"/>
                </a:rPr>
                <a:t>: </a:t>
              </a:r>
              <a:r>
                <a:rPr lang="es">
                  <a:solidFill>
                    <a:srgbClr val="09885A"/>
                  </a:solidFill>
                  <a:latin typeface="Consolas"/>
                  <a:ea typeface="Consolas"/>
                  <a:cs typeface="Consolas"/>
                  <a:sym typeface="Consolas"/>
                </a:rPr>
                <a:t>200%</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107" name="Google Shape;1107;p135"/>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1108" name="Google Shape;1108;p135"/>
          <p:cNvSpPr txBox="1"/>
          <p:nvPr/>
        </p:nvSpPr>
        <p:spPr>
          <a:xfrm>
            <a:off x="901625" y="4340775"/>
            <a:ext cx="3975900" cy="330600"/>
          </a:xfrm>
          <a:prstGeom prst="rect">
            <a:avLst/>
          </a:prstGeom>
          <a:solidFill>
            <a:srgbClr val="DEFC5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s" sz="1200">
                <a:latin typeface="DM Sans"/>
                <a:ea typeface="DM Sans"/>
                <a:cs typeface="DM Sans"/>
                <a:sym typeface="DM Sans"/>
              </a:rPr>
              <a:t>Valores posibles: &lt;medida de longitud&gt; | &lt;porcentaje&gt; </a:t>
            </a:r>
            <a:endParaRPr i="0" sz="1200" u="none" cap="none" strike="noStrike">
              <a:solidFill>
                <a:srgbClr val="000000"/>
              </a:solidFill>
              <a:latin typeface="DM Sans"/>
              <a:ea typeface="DM Sans"/>
              <a:cs typeface="DM Sans"/>
              <a:sym typeface="DM Sans"/>
            </a:endParaRPr>
          </a:p>
        </p:txBody>
      </p:sp>
      <p:pic>
        <p:nvPicPr>
          <p:cNvPr id="1109" name="Google Shape;1109;p135"/>
          <p:cNvPicPr preferRelativeResize="0"/>
          <p:nvPr/>
        </p:nvPicPr>
        <p:blipFill rotWithShape="1">
          <a:blip r:embed="rId3">
            <a:alphaModFix/>
          </a:blip>
          <a:srcRect b="0" l="0" r="0" t="0"/>
          <a:stretch/>
        </p:blipFill>
        <p:spPr>
          <a:xfrm>
            <a:off x="5354599" y="2409828"/>
            <a:ext cx="2617975" cy="13030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FONT-WEIGHT</a:t>
            </a:r>
            <a:endParaRPr b="1" sz="4000">
              <a:solidFill>
                <a:schemeClr val="dk1"/>
              </a:solidFill>
              <a:latin typeface="DM Sans"/>
              <a:ea typeface="DM Sans"/>
              <a:cs typeface="DM Sans"/>
              <a:sym typeface="DM Sans"/>
            </a:endParaRPr>
          </a:p>
        </p:txBody>
      </p:sp>
      <p:sp>
        <p:nvSpPr>
          <p:cNvPr id="1115" name="Google Shape;1115;p136"/>
          <p:cNvSpPr txBox="1"/>
          <p:nvPr/>
        </p:nvSpPr>
        <p:spPr>
          <a:xfrm>
            <a:off x="4527575" y="1908175"/>
            <a:ext cx="38346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ctr">
              <a:spcBef>
                <a:spcPts val="0"/>
              </a:spcBef>
              <a:spcAft>
                <a:spcPts val="0"/>
              </a:spcAft>
              <a:buNone/>
            </a:pPr>
            <a:r>
              <a:rPr lang="es" sz="2000">
                <a:latin typeface="DM Sans"/>
                <a:ea typeface="DM Sans"/>
                <a:cs typeface="DM Sans"/>
                <a:sym typeface="DM Sans"/>
              </a:rPr>
              <a:t>Texto normal</a:t>
            </a:r>
            <a:endParaRPr sz="2000">
              <a:latin typeface="DM Sans"/>
              <a:ea typeface="DM Sans"/>
              <a:cs typeface="DM Sans"/>
              <a:sym typeface="DM Sans"/>
            </a:endParaRPr>
          </a:p>
          <a:p>
            <a:pPr indent="0" lvl="0" marL="0" rtl="0" algn="ctr">
              <a:spcBef>
                <a:spcPts val="0"/>
              </a:spcBef>
              <a:spcAft>
                <a:spcPts val="0"/>
              </a:spcAft>
              <a:buNone/>
            </a:pPr>
            <a:r>
              <a:t/>
            </a:r>
            <a:endParaRPr b="1" sz="2000">
              <a:latin typeface="DM Sans"/>
              <a:ea typeface="DM Sans"/>
              <a:cs typeface="DM Sans"/>
              <a:sym typeface="DM Sans"/>
            </a:endParaRPr>
          </a:p>
          <a:p>
            <a:pPr indent="0" lvl="0" marL="0" rtl="0" algn="ctr">
              <a:spcBef>
                <a:spcPts val="0"/>
              </a:spcBef>
              <a:spcAft>
                <a:spcPts val="0"/>
              </a:spcAft>
              <a:buNone/>
            </a:pPr>
            <a:r>
              <a:rPr b="1" lang="es" sz="2000">
                <a:latin typeface="DM Sans"/>
                <a:ea typeface="DM Sans"/>
                <a:cs typeface="DM Sans"/>
                <a:sym typeface="DM Sans"/>
              </a:rPr>
              <a:t>Texto en negrita</a:t>
            </a:r>
            <a:endParaRPr b="1" sz="2000">
              <a:latin typeface="DM Sans"/>
              <a:ea typeface="DM Sans"/>
              <a:cs typeface="DM Sans"/>
              <a:sym typeface="DM Sans"/>
            </a:endParaRPr>
          </a:p>
        </p:txBody>
      </p:sp>
      <p:grpSp>
        <p:nvGrpSpPr>
          <p:cNvPr id="1116" name="Google Shape;1116;p136"/>
          <p:cNvGrpSpPr/>
          <p:nvPr/>
        </p:nvGrpSpPr>
        <p:grpSpPr>
          <a:xfrm>
            <a:off x="847175" y="1435214"/>
            <a:ext cx="3530400" cy="2828761"/>
            <a:chOff x="1092975" y="1480739"/>
            <a:chExt cx="3530400" cy="2828761"/>
          </a:xfrm>
        </p:grpSpPr>
        <p:sp>
          <p:nvSpPr>
            <p:cNvPr id="1117" name="Google Shape;1117;p136"/>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.negrita</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font-weight</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bold</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.normal</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font-weight</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normal</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118" name="Google Shape;1118;p136"/>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1119" name="Google Shape;1119;p136"/>
          <p:cNvSpPr txBox="1"/>
          <p:nvPr/>
        </p:nvSpPr>
        <p:spPr>
          <a:xfrm>
            <a:off x="901625" y="4340775"/>
            <a:ext cx="6515700" cy="330600"/>
          </a:xfrm>
          <a:prstGeom prst="rect">
            <a:avLst/>
          </a:prstGeom>
          <a:solidFill>
            <a:srgbClr val="DEFC5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solidFill>
                  <a:srgbClr val="000000"/>
                </a:solidFill>
                <a:latin typeface="DM Sans"/>
                <a:ea typeface="DM Sans"/>
                <a:cs typeface="DM Sans"/>
                <a:sym typeface="DM Sans"/>
              </a:rPr>
              <a:t>Valores comunes: normal | bold (luego verán, que puede tener otros valores, en números)</a:t>
            </a:r>
            <a:endParaRPr i="0" sz="1200" u="none" cap="none" strike="noStrike">
              <a:solidFill>
                <a:srgbClr val="000000"/>
              </a:solidFill>
              <a:latin typeface="DM Sans"/>
              <a:ea typeface="DM Sans"/>
              <a:cs typeface="DM Sans"/>
              <a:sym typeface="DM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FONT-STYLE</a:t>
            </a:r>
            <a:endParaRPr b="1" sz="4000">
              <a:solidFill>
                <a:schemeClr val="dk1"/>
              </a:solidFill>
              <a:latin typeface="DM Sans"/>
              <a:ea typeface="DM Sans"/>
              <a:cs typeface="DM Sans"/>
              <a:sym typeface="DM Sans"/>
            </a:endParaRPr>
          </a:p>
        </p:txBody>
      </p:sp>
      <p:sp>
        <p:nvSpPr>
          <p:cNvPr id="1125" name="Google Shape;1125;p137"/>
          <p:cNvSpPr txBox="1"/>
          <p:nvPr/>
        </p:nvSpPr>
        <p:spPr>
          <a:xfrm>
            <a:off x="4527575" y="1908175"/>
            <a:ext cx="38346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ctr">
              <a:spcBef>
                <a:spcPts val="0"/>
              </a:spcBef>
              <a:spcAft>
                <a:spcPts val="0"/>
              </a:spcAft>
              <a:buNone/>
            </a:pPr>
            <a:r>
              <a:rPr b="1" lang="es" sz="2000">
                <a:latin typeface="DM Sans"/>
                <a:ea typeface="DM Sans"/>
                <a:cs typeface="DM Sans"/>
                <a:sym typeface="DM Sans"/>
              </a:rPr>
              <a:t>Texto normal</a:t>
            </a:r>
            <a:endParaRPr b="1" sz="2000">
              <a:latin typeface="DM Sans"/>
              <a:ea typeface="DM Sans"/>
              <a:cs typeface="DM Sans"/>
              <a:sym typeface="DM Sans"/>
            </a:endParaRPr>
          </a:p>
          <a:p>
            <a:pPr indent="0" lvl="0" marL="0" rtl="0" algn="ctr">
              <a:spcBef>
                <a:spcPts val="0"/>
              </a:spcBef>
              <a:spcAft>
                <a:spcPts val="0"/>
              </a:spcAft>
              <a:buNone/>
            </a:pPr>
            <a:r>
              <a:t/>
            </a:r>
            <a:endParaRPr b="1" sz="2000">
              <a:latin typeface="DM Sans"/>
              <a:ea typeface="DM Sans"/>
              <a:cs typeface="DM Sans"/>
              <a:sym typeface="DM Sans"/>
            </a:endParaRPr>
          </a:p>
          <a:p>
            <a:pPr indent="0" lvl="0" marL="0" rtl="0" algn="ctr">
              <a:spcBef>
                <a:spcPts val="0"/>
              </a:spcBef>
              <a:spcAft>
                <a:spcPts val="0"/>
              </a:spcAft>
              <a:buNone/>
            </a:pPr>
            <a:r>
              <a:rPr b="1" i="1" lang="es" sz="2000">
                <a:latin typeface="DM Sans"/>
                <a:ea typeface="DM Sans"/>
                <a:cs typeface="DM Sans"/>
                <a:sym typeface="DM Sans"/>
              </a:rPr>
              <a:t>Texto en itálica</a:t>
            </a:r>
            <a:endParaRPr b="1" i="1" sz="2000">
              <a:latin typeface="DM Sans"/>
              <a:ea typeface="DM Sans"/>
              <a:cs typeface="DM Sans"/>
              <a:sym typeface="DM Sans"/>
            </a:endParaRPr>
          </a:p>
        </p:txBody>
      </p:sp>
      <p:sp>
        <p:nvSpPr>
          <p:cNvPr id="1126" name="Google Shape;1126;p137"/>
          <p:cNvSpPr txBox="1"/>
          <p:nvPr/>
        </p:nvSpPr>
        <p:spPr>
          <a:xfrm>
            <a:off x="801680" y="4464250"/>
            <a:ext cx="2273400" cy="330600"/>
          </a:xfrm>
          <a:prstGeom prst="rect">
            <a:avLst/>
          </a:prstGeom>
          <a:solidFill>
            <a:srgbClr val="DEFC5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comunes: normal | italic </a:t>
            </a:r>
            <a:endParaRPr b="0" i="0" sz="1200" u="none" cap="none" strike="noStrike">
              <a:solidFill>
                <a:srgbClr val="000000"/>
              </a:solidFill>
              <a:latin typeface="Helvetica Neue Light"/>
              <a:ea typeface="Helvetica Neue Light"/>
              <a:cs typeface="Helvetica Neue Light"/>
              <a:sym typeface="Helvetica Neue Light"/>
            </a:endParaRPr>
          </a:p>
        </p:txBody>
      </p:sp>
      <p:grpSp>
        <p:nvGrpSpPr>
          <p:cNvPr id="1127" name="Google Shape;1127;p137"/>
          <p:cNvGrpSpPr/>
          <p:nvPr/>
        </p:nvGrpSpPr>
        <p:grpSpPr>
          <a:xfrm>
            <a:off x="847175" y="1435214"/>
            <a:ext cx="3530400" cy="2828761"/>
            <a:chOff x="1092975" y="1480739"/>
            <a:chExt cx="3530400" cy="2828761"/>
          </a:xfrm>
        </p:grpSpPr>
        <p:sp>
          <p:nvSpPr>
            <p:cNvPr id="1128" name="Google Shape;1128;p137"/>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.normal</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font-style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normal</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.italica</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font-style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italic</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129" name="Google Shape;1129;p137"/>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TEXT-ALIGN</a:t>
            </a:r>
            <a:endParaRPr b="1" sz="4000">
              <a:solidFill>
                <a:schemeClr val="dk1"/>
              </a:solidFill>
              <a:latin typeface="DM Sans"/>
              <a:ea typeface="DM Sans"/>
              <a:cs typeface="DM Sans"/>
              <a:sym typeface="DM Sans"/>
            </a:endParaRPr>
          </a:p>
        </p:txBody>
      </p:sp>
      <p:sp>
        <p:nvSpPr>
          <p:cNvPr id="1135" name="Google Shape;1135;p138"/>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1136" name="Google Shape;1136;p138"/>
          <p:cNvGrpSpPr/>
          <p:nvPr/>
        </p:nvGrpSpPr>
        <p:grpSpPr>
          <a:xfrm>
            <a:off x="847175" y="1435214"/>
            <a:ext cx="3530400" cy="2828761"/>
            <a:chOff x="1092975" y="1480739"/>
            <a:chExt cx="3530400" cy="2828761"/>
          </a:xfrm>
        </p:grpSpPr>
        <p:sp>
          <p:nvSpPr>
            <p:cNvPr id="1137" name="Google Shape;1137;p138"/>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.centrar</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text-align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center</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.aLaDerecha</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text-align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right</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138" name="Google Shape;1138;p138"/>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1139" name="Google Shape;1139;p138"/>
          <p:cNvSpPr txBox="1"/>
          <p:nvPr/>
        </p:nvSpPr>
        <p:spPr>
          <a:xfrm>
            <a:off x="901625" y="4340775"/>
            <a:ext cx="29652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left | right | center | justify </a:t>
            </a:r>
            <a:endParaRPr i="0" sz="1200" u="none" cap="none" strike="noStrike">
              <a:solidFill>
                <a:srgbClr val="000000"/>
              </a:solidFill>
              <a:latin typeface="DM Sans"/>
              <a:ea typeface="DM Sans"/>
              <a:cs typeface="DM Sans"/>
              <a:sym typeface="DM Sans"/>
            </a:endParaRPr>
          </a:p>
        </p:txBody>
      </p:sp>
      <p:pic>
        <p:nvPicPr>
          <p:cNvPr id="1140" name="Google Shape;1140;p138"/>
          <p:cNvPicPr preferRelativeResize="0"/>
          <p:nvPr/>
        </p:nvPicPr>
        <p:blipFill rotWithShape="1">
          <a:blip r:embed="rId3">
            <a:alphaModFix/>
          </a:blip>
          <a:srcRect b="0" l="0" r="0" t="0"/>
          <a:stretch/>
        </p:blipFill>
        <p:spPr>
          <a:xfrm>
            <a:off x="5136296" y="2571751"/>
            <a:ext cx="3100354" cy="109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1"/>
          <p:cNvSpPr txBox="1"/>
          <p:nvPr/>
        </p:nvSpPr>
        <p:spPr>
          <a:xfrm>
            <a:off x="1461300" y="345975"/>
            <a:ext cx="62301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Enlaces relativos</a:t>
            </a:r>
            <a:endParaRPr b="1" sz="3500">
              <a:solidFill>
                <a:schemeClr val="lt1"/>
              </a:solidFill>
              <a:latin typeface="DM Sans"/>
              <a:ea typeface="DM Sans"/>
              <a:cs typeface="DM Sans"/>
              <a:sym typeface="DM Sans"/>
            </a:endParaRPr>
          </a:p>
        </p:txBody>
      </p:sp>
      <p:sp>
        <p:nvSpPr>
          <p:cNvPr id="179" name="Google Shape;179;p31"/>
          <p:cNvSpPr txBox="1"/>
          <p:nvPr/>
        </p:nvSpPr>
        <p:spPr>
          <a:xfrm>
            <a:off x="973200" y="1235875"/>
            <a:ext cx="719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Los </a:t>
            </a:r>
            <a:r>
              <a:rPr b="1" lang="es">
                <a:solidFill>
                  <a:schemeClr val="dk1"/>
                </a:solidFill>
                <a:latin typeface="DM Sans"/>
                <a:ea typeface="DM Sans"/>
                <a:cs typeface="DM Sans"/>
                <a:sym typeface="DM Sans"/>
              </a:rPr>
              <a:t>enlaces relativos</a:t>
            </a:r>
            <a:r>
              <a:rPr lang="es">
                <a:solidFill>
                  <a:schemeClr val="dk1"/>
                </a:solidFill>
                <a:latin typeface="DM Sans"/>
                <a:ea typeface="DM Sans"/>
                <a:cs typeface="DM Sans"/>
                <a:sym typeface="DM Sans"/>
              </a:rPr>
              <a:t> son aquellos que apuntan a páginas ubicadas dentro del mismo proyecto. Si la página referenciada se encuentra en el mismo directorio, alcanza con mencionar el nombre de la misma para generar el enlace.</a:t>
            </a:r>
            <a:endParaRPr>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pSp>
        <p:nvGrpSpPr>
          <p:cNvPr id="180" name="Google Shape;180;p31"/>
          <p:cNvGrpSpPr/>
          <p:nvPr/>
        </p:nvGrpSpPr>
        <p:grpSpPr>
          <a:xfrm>
            <a:off x="8212551" y="169348"/>
            <a:ext cx="738900" cy="738900"/>
            <a:chOff x="473351" y="619523"/>
            <a:chExt cx="738900" cy="738900"/>
          </a:xfrm>
        </p:grpSpPr>
        <p:sp>
          <p:nvSpPr>
            <p:cNvPr id="181" name="Google Shape;181;p3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3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graphicFrame>
        <p:nvGraphicFramePr>
          <p:cNvPr id="183" name="Google Shape;183;p31"/>
          <p:cNvGraphicFramePr/>
          <p:nvPr/>
        </p:nvGraphicFramePr>
        <p:xfrm>
          <a:off x="1553150" y="2116463"/>
          <a:ext cx="3000000" cy="3000000"/>
        </p:xfrm>
        <a:graphic>
          <a:graphicData uri="http://schemas.openxmlformats.org/drawingml/2006/table">
            <a:tbl>
              <a:tblPr>
                <a:noFill/>
                <a:tableStyleId>{906A5A35-14C0-4A87-8A34-61DE7B4E7E49}</a:tableStyleId>
              </a:tblPr>
              <a:tblGrid>
                <a:gridCol w="5731200"/>
              </a:tblGrid>
              <a:tr h="210000">
                <a:tc>
                  <a:txBody>
                    <a:bodyPr/>
                    <a:lstStyle/>
                    <a:p>
                      <a:pPr indent="0" lvl="0" marL="0" marR="0" rtl="0" algn="l">
                        <a:lnSpc>
                          <a:spcPct val="100000"/>
                        </a:lnSpc>
                        <a:spcBef>
                          <a:spcPts val="0"/>
                        </a:spcBef>
                        <a:spcAft>
                          <a:spcPts val="0"/>
                        </a:spcAft>
                        <a:buClr>
                          <a:srgbClr val="000000"/>
                        </a:buClr>
                        <a:buSzPts val="1400"/>
                        <a:buFont typeface="Arial"/>
                        <a:buNone/>
                      </a:pPr>
                      <a:r>
                        <a:rPr lang="es" sz="1350" u="none" cap="none" strike="noStrike">
                          <a:solidFill>
                            <a:srgbClr val="D9D9D9"/>
                          </a:solidFill>
                          <a:latin typeface="DM Sans"/>
                          <a:ea typeface="DM Sans"/>
                          <a:cs typeface="DM Sans"/>
                          <a:sym typeface="DM Sans"/>
                        </a:rPr>
                        <a:t>&lt;</a:t>
                      </a:r>
                      <a:r>
                        <a:rPr lang="es" sz="1350" u="none" cap="none" strike="noStrike">
                          <a:solidFill>
                            <a:srgbClr val="E06666"/>
                          </a:solidFill>
                          <a:latin typeface="DM Sans"/>
                          <a:ea typeface="DM Sans"/>
                          <a:cs typeface="DM Sans"/>
                          <a:sym typeface="DM Sans"/>
                        </a:rPr>
                        <a:t>a</a:t>
                      </a:r>
                      <a:r>
                        <a:rPr lang="es" sz="1350" u="none" cap="none" strike="noStrike">
                          <a:solidFill>
                            <a:srgbClr val="D9D9D9"/>
                          </a:solidFill>
                          <a:latin typeface="DM Sans"/>
                          <a:ea typeface="DM Sans"/>
                          <a:cs typeface="DM Sans"/>
                          <a:sym typeface="DM Sans"/>
                        </a:rPr>
                        <a:t> </a:t>
                      </a:r>
                      <a:r>
                        <a:rPr lang="es" sz="1350" u="none" cap="none" strike="noStrike">
                          <a:solidFill>
                            <a:srgbClr val="FF9900"/>
                          </a:solidFill>
                          <a:latin typeface="DM Sans"/>
                          <a:ea typeface="DM Sans"/>
                          <a:cs typeface="DM Sans"/>
                          <a:sym typeface="DM Sans"/>
                        </a:rPr>
                        <a:t>href</a:t>
                      </a:r>
                      <a:r>
                        <a:rPr lang="es" sz="1350" u="none" cap="none" strike="noStrike">
                          <a:solidFill>
                            <a:srgbClr val="D9D9D9"/>
                          </a:solidFill>
                          <a:latin typeface="DM Sans"/>
                          <a:ea typeface="DM Sans"/>
                          <a:cs typeface="DM Sans"/>
                          <a:sym typeface="DM Sans"/>
                        </a:rPr>
                        <a:t>=</a:t>
                      </a:r>
                      <a:r>
                        <a:rPr lang="es" sz="1350" u="none" cap="none" strike="noStrike">
                          <a:solidFill>
                            <a:srgbClr val="93C47D"/>
                          </a:solidFill>
                          <a:latin typeface="DM Sans"/>
                          <a:ea typeface="DM Sans"/>
                          <a:cs typeface="DM Sans"/>
                          <a:sym typeface="DM Sans"/>
                        </a:rPr>
                        <a:t>"contacto.html"</a:t>
                      </a:r>
                      <a:r>
                        <a:rPr lang="es" sz="1350" u="none" cap="none" strike="noStrike">
                          <a:solidFill>
                            <a:srgbClr val="D9D9D9"/>
                          </a:solidFill>
                          <a:latin typeface="DM Sans"/>
                          <a:ea typeface="DM Sans"/>
                          <a:cs typeface="DM Sans"/>
                          <a:sym typeface="DM Sans"/>
                        </a:rPr>
                        <a:t>&gt;Contacto&lt;/</a:t>
                      </a:r>
                      <a:r>
                        <a:rPr lang="es" sz="1350" u="none" cap="none" strike="noStrike">
                          <a:solidFill>
                            <a:srgbClr val="E06666"/>
                          </a:solidFill>
                          <a:latin typeface="DM Sans"/>
                          <a:ea typeface="DM Sans"/>
                          <a:cs typeface="DM Sans"/>
                          <a:sym typeface="DM Sans"/>
                        </a:rPr>
                        <a:t>a</a:t>
                      </a:r>
                      <a:r>
                        <a:rPr lang="es" sz="1350" u="none" cap="none" strike="noStrike">
                          <a:solidFill>
                            <a:srgbClr val="D9D9D9"/>
                          </a:solidFill>
                          <a:latin typeface="DM Sans"/>
                          <a:ea typeface="DM Sans"/>
                          <a:cs typeface="DM Sans"/>
                          <a:sym typeface="DM Sans"/>
                        </a:rPr>
                        <a:t>&gt;</a:t>
                      </a:r>
                      <a:endParaRPr sz="1350" u="none" cap="none" strike="noStrike">
                        <a:solidFill>
                          <a:srgbClr val="666666"/>
                        </a:solidFill>
                        <a:latin typeface="DM Sans"/>
                        <a:ea typeface="DM Sans"/>
                        <a:cs typeface="DM Sans"/>
                        <a:sym typeface="DM Sans"/>
                      </a:endParaRPr>
                    </a:p>
                  </a:txBody>
                  <a:tcPr marT="63500" marB="63500" marR="63500" marL="63500">
                    <a:solidFill>
                      <a:schemeClr val="dk1"/>
                    </a:solidFill>
                  </a:tcPr>
                </a:tc>
              </a:tr>
            </a:tbl>
          </a:graphicData>
        </a:graphic>
      </p:graphicFrame>
      <p:sp>
        <p:nvSpPr>
          <p:cNvPr id="184" name="Google Shape;184;p31"/>
          <p:cNvSpPr txBox="1"/>
          <p:nvPr/>
        </p:nvSpPr>
        <p:spPr>
          <a:xfrm>
            <a:off x="1058550" y="2671750"/>
            <a:ext cx="7197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caso de que el archivo se encuentre en un directorio (carpeta) específico, el mismo deberá ser mencionado.</a:t>
            </a:r>
            <a:endParaRPr>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aphicFrame>
        <p:nvGraphicFramePr>
          <p:cNvPr id="185" name="Google Shape;185;p31"/>
          <p:cNvGraphicFramePr/>
          <p:nvPr/>
        </p:nvGraphicFramePr>
        <p:xfrm>
          <a:off x="1553150" y="3302675"/>
          <a:ext cx="3000000" cy="3000000"/>
        </p:xfrm>
        <a:graphic>
          <a:graphicData uri="http://schemas.openxmlformats.org/drawingml/2006/table">
            <a:tbl>
              <a:tblPr>
                <a:noFill/>
                <a:tableStyleId>{906A5A35-14C0-4A87-8A34-61DE7B4E7E49}</a:tableStyleId>
              </a:tblPr>
              <a:tblGrid>
                <a:gridCol w="5731200"/>
              </a:tblGrid>
              <a:tr h="316050">
                <a:tc>
                  <a:txBody>
                    <a:bodyPr/>
                    <a:lstStyle/>
                    <a:p>
                      <a:pPr indent="0" lvl="0" marL="0" marR="0" rtl="0" algn="l">
                        <a:lnSpc>
                          <a:spcPct val="100000"/>
                        </a:lnSpc>
                        <a:spcBef>
                          <a:spcPts val="0"/>
                        </a:spcBef>
                        <a:spcAft>
                          <a:spcPts val="0"/>
                        </a:spcAft>
                        <a:buClr>
                          <a:srgbClr val="000000"/>
                        </a:buClr>
                        <a:buSzPts val="1400"/>
                        <a:buFont typeface="Arial"/>
                        <a:buNone/>
                      </a:pPr>
                      <a:r>
                        <a:rPr lang="es" sz="1350" u="none" cap="none" strike="noStrike">
                          <a:solidFill>
                            <a:srgbClr val="D9D9D9"/>
                          </a:solidFill>
                          <a:latin typeface="DM Sans"/>
                          <a:ea typeface="DM Sans"/>
                          <a:cs typeface="DM Sans"/>
                          <a:sym typeface="DM Sans"/>
                        </a:rPr>
                        <a:t>&lt;</a:t>
                      </a:r>
                      <a:r>
                        <a:rPr lang="es" sz="1350" u="none" cap="none" strike="noStrike">
                          <a:solidFill>
                            <a:srgbClr val="E06666"/>
                          </a:solidFill>
                          <a:latin typeface="DM Sans"/>
                          <a:ea typeface="DM Sans"/>
                          <a:cs typeface="DM Sans"/>
                          <a:sym typeface="DM Sans"/>
                        </a:rPr>
                        <a:t>a</a:t>
                      </a:r>
                      <a:r>
                        <a:rPr lang="es" sz="1350" u="none" cap="none" strike="noStrike">
                          <a:solidFill>
                            <a:srgbClr val="D9D9D9"/>
                          </a:solidFill>
                          <a:latin typeface="DM Sans"/>
                          <a:ea typeface="DM Sans"/>
                          <a:cs typeface="DM Sans"/>
                          <a:sym typeface="DM Sans"/>
                        </a:rPr>
                        <a:t> </a:t>
                      </a:r>
                      <a:r>
                        <a:rPr lang="es" sz="1350" u="none" cap="none" strike="noStrike">
                          <a:solidFill>
                            <a:srgbClr val="FF9900"/>
                          </a:solidFill>
                          <a:latin typeface="DM Sans"/>
                          <a:ea typeface="DM Sans"/>
                          <a:cs typeface="DM Sans"/>
                          <a:sym typeface="DM Sans"/>
                        </a:rPr>
                        <a:t>href</a:t>
                      </a:r>
                      <a:r>
                        <a:rPr lang="es" sz="1350" u="none" cap="none" strike="noStrike">
                          <a:solidFill>
                            <a:srgbClr val="D9D9D9"/>
                          </a:solidFill>
                          <a:latin typeface="DM Sans"/>
                          <a:ea typeface="DM Sans"/>
                          <a:cs typeface="DM Sans"/>
                          <a:sym typeface="DM Sans"/>
                        </a:rPr>
                        <a:t>=</a:t>
                      </a:r>
                      <a:r>
                        <a:rPr lang="es" sz="1350" u="none" cap="none" strike="noStrike">
                          <a:solidFill>
                            <a:srgbClr val="93C47D"/>
                          </a:solidFill>
                          <a:latin typeface="DM Sans"/>
                          <a:ea typeface="DM Sans"/>
                          <a:cs typeface="DM Sans"/>
                          <a:sym typeface="DM Sans"/>
                        </a:rPr>
                        <a:t>"imagenes/mapa.jpg"</a:t>
                      </a:r>
                      <a:r>
                        <a:rPr lang="es" sz="1350" u="none" cap="none" strike="noStrike">
                          <a:solidFill>
                            <a:srgbClr val="D9D9D9"/>
                          </a:solidFill>
                          <a:latin typeface="DM Sans"/>
                          <a:ea typeface="DM Sans"/>
                          <a:cs typeface="DM Sans"/>
                          <a:sym typeface="DM Sans"/>
                        </a:rPr>
                        <a:t>&gt;ver mapa&lt;/</a:t>
                      </a:r>
                      <a:r>
                        <a:rPr lang="es" sz="1350" u="none" cap="none" strike="noStrike">
                          <a:solidFill>
                            <a:srgbClr val="E06666"/>
                          </a:solidFill>
                          <a:latin typeface="DM Sans"/>
                          <a:ea typeface="DM Sans"/>
                          <a:cs typeface="DM Sans"/>
                          <a:sym typeface="DM Sans"/>
                        </a:rPr>
                        <a:t>a</a:t>
                      </a:r>
                      <a:r>
                        <a:rPr lang="es" sz="1350" u="none" cap="none" strike="noStrike">
                          <a:solidFill>
                            <a:srgbClr val="D9D9D9"/>
                          </a:solidFill>
                          <a:latin typeface="DM Sans"/>
                          <a:ea typeface="DM Sans"/>
                          <a:cs typeface="DM Sans"/>
                          <a:sym typeface="DM Sans"/>
                        </a:rPr>
                        <a:t>&gt;</a:t>
                      </a:r>
                      <a:endParaRPr sz="1350" u="none" cap="none" strike="noStrike">
                        <a:solidFill>
                          <a:srgbClr val="666666"/>
                        </a:solidFill>
                        <a:latin typeface="DM Sans"/>
                        <a:ea typeface="DM Sans"/>
                        <a:cs typeface="DM Sans"/>
                        <a:sym typeface="DM Sans"/>
                      </a:endParaRPr>
                    </a:p>
                  </a:txBody>
                  <a:tcPr marT="63500" marB="63500" marR="63500" marL="63500">
                    <a:solidFill>
                      <a:schemeClr val="accent2"/>
                    </a:solid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TEXT-DECORATION</a:t>
            </a:r>
            <a:endParaRPr b="1" sz="4000">
              <a:solidFill>
                <a:schemeClr val="dk1"/>
              </a:solidFill>
              <a:latin typeface="DM Sans"/>
              <a:ea typeface="DM Sans"/>
              <a:cs typeface="DM Sans"/>
              <a:sym typeface="DM Sans"/>
            </a:endParaRPr>
          </a:p>
        </p:txBody>
      </p:sp>
      <p:sp>
        <p:nvSpPr>
          <p:cNvPr id="1146" name="Google Shape;1146;p139"/>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1147" name="Google Shape;1147;p139"/>
          <p:cNvGrpSpPr/>
          <p:nvPr/>
        </p:nvGrpSpPr>
        <p:grpSpPr>
          <a:xfrm>
            <a:off x="847175" y="1435214"/>
            <a:ext cx="3530400" cy="2828761"/>
            <a:chOff x="1092975" y="1480739"/>
            <a:chExt cx="3530400" cy="2828761"/>
          </a:xfrm>
        </p:grpSpPr>
        <p:sp>
          <p:nvSpPr>
            <p:cNvPr id="1148" name="Google Shape;1148;p139"/>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.subrayado</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text-decoration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none</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.tachado</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text-decoration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line-through</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149" name="Google Shape;1149;p139"/>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1150" name="Google Shape;1150;p139"/>
          <p:cNvSpPr txBox="1"/>
          <p:nvPr/>
        </p:nvSpPr>
        <p:spPr>
          <a:xfrm>
            <a:off x="901625" y="4340775"/>
            <a:ext cx="39666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none | underline | overline | line-through</a:t>
            </a:r>
            <a:endParaRPr i="0" sz="1200" u="none" cap="none" strike="noStrike">
              <a:solidFill>
                <a:srgbClr val="000000"/>
              </a:solidFill>
              <a:latin typeface="DM Sans"/>
              <a:ea typeface="DM Sans"/>
              <a:cs typeface="DM Sans"/>
              <a:sym typeface="DM Sans"/>
            </a:endParaRPr>
          </a:p>
        </p:txBody>
      </p:sp>
      <p:pic>
        <p:nvPicPr>
          <p:cNvPr id="1151" name="Google Shape;1151;p139"/>
          <p:cNvPicPr preferRelativeResize="0"/>
          <p:nvPr/>
        </p:nvPicPr>
        <p:blipFill rotWithShape="1">
          <a:blip r:embed="rId3">
            <a:alphaModFix/>
          </a:blip>
          <a:srcRect b="0" l="0" r="0" t="0"/>
          <a:stretch/>
        </p:blipFill>
        <p:spPr>
          <a:xfrm>
            <a:off x="6166850" y="2460938"/>
            <a:ext cx="1466850" cy="11811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Estilos de background</a:t>
            </a:r>
            <a:endParaRPr b="1" sz="4000">
              <a:solidFill>
                <a:schemeClr val="dk1"/>
              </a:solidFill>
              <a:latin typeface="DM Sans"/>
              <a:ea typeface="DM Sans"/>
              <a:cs typeface="DM Sans"/>
              <a:sym typeface="DM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BACKGROUND-COLOR</a:t>
            </a:r>
            <a:endParaRPr b="1" sz="4000">
              <a:solidFill>
                <a:schemeClr val="dk1"/>
              </a:solidFill>
              <a:latin typeface="DM Sans"/>
              <a:ea typeface="DM Sans"/>
              <a:cs typeface="DM Sans"/>
              <a:sym typeface="DM Sans"/>
            </a:endParaRPr>
          </a:p>
        </p:txBody>
      </p:sp>
      <p:sp>
        <p:nvSpPr>
          <p:cNvPr id="1162" name="Google Shape;1162;p141"/>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1163" name="Google Shape;1163;p141"/>
          <p:cNvGrpSpPr/>
          <p:nvPr/>
        </p:nvGrpSpPr>
        <p:grpSpPr>
          <a:xfrm>
            <a:off x="847175" y="1435214"/>
            <a:ext cx="3530400" cy="2828761"/>
            <a:chOff x="1092975" y="1480739"/>
            <a:chExt cx="3530400" cy="2828761"/>
          </a:xfrm>
        </p:grpSpPr>
        <p:sp>
          <p:nvSpPr>
            <p:cNvPr id="1164" name="Google Shape;1164;p141"/>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.fondoFuerte</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background-color</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yellow</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165" name="Google Shape;1165;p141"/>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1166" name="Google Shape;1166;p141"/>
          <p:cNvSpPr txBox="1"/>
          <p:nvPr/>
        </p:nvSpPr>
        <p:spPr>
          <a:xfrm>
            <a:off x="901625" y="4340775"/>
            <a:ext cx="39666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[color]</a:t>
            </a:r>
            <a:endParaRPr i="0" sz="1200" u="none" cap="none" strike="noStrike">
              <a:solidFill>
                <a:srgbClr val="000000"/>
              </a:solidFill>
              <a:latin typeface="DM Sans"/>
              <a:ea typeface="DM Sans"/>
              <a:cs typeface="DM Sans"/>
              <a:sym typeface="DM Sans"/>
            </a:endParaRPr>
          </a:p>
        </p:txBody>
      </p:sp>
      <p:sp>
        <p:nvSpPr>
          <p:cNvPr id="1167" name="Google Shape;1167;p141"/>
          <p:cNvSpPr txBox="1"/>
          <p:nvPr/>
        </p:nvSpPr>
        <p:spPr>
          <a:xfrm>
            <a:off x="4868225" y="2520075"/>
            <a:ext cx="21030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rgbClr val="FFFF00"/>
                </a:highlight>
              </a:rPr>
              <a:t>Párrafo fondo amarillo</a:t>
            </a:r>
            <a:endParaRPr>
              <a:highlight>
                <a:srgbClr val="FFFF00"/>
              </a:high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BACKGROUND-IMAGE</a:t>
            </a:r>
            <a:endParaRPr b="1" sz="4000">
              <a:solidFill>
                <a:schemeClr val="dk1"/>
              </a:solidFill>
              <a:latin typeface="DM Sans"/>
              <a:ea typeface="DM Sans"/>
              <a:cs typeface="DM Sans"/>
              <a:sym typeface="DM Sans"/>
            </a:endParaRPr>
          </a:p>
        </p:txBody>
      </p:sp>
      <p:sp>
        <p:nvSpPr>
          <p:cNvPr id="1173" name="Google Shape;1173;p142"/>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1174" name="Google Shape;1174;p142"/>
          <p:cNvGrpSpPr/>
          <p:nvPr/>
        </p:nvGrpSpPr>
        <p:grpSpPr>
          <a:xfrm>
            <a:off x="847175" y="1435214"/>
            <a:ext cx="3530400" cy="2828761"/>
            <a:chOff x="1092975" y="1480739"/>
            <a:chExt cx="3530400" cy="2828761"/>
          </a:xfrm>
        </p:grpSpPr>
        <p:sp>
          <p:nvSpPr>
            <p:cNvPr id="1175" name="Google Shape;1175;p142"/>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.catsandstars</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background-image</a:t>
              </a:r>
              <a:r>
                <a:rPr lang="es">
                  <a:solidFill>
                    <a:schemeClr val="dk1"/>
                  </a:solidFill>
                  <a:latin typeface="Consolas"/>
                  <a:ea typeface="Consolas"/>
                  <a:cs typeface="Consolas"/>
                  <a:sym typeface="Consolas"/>
                </a:rPr>
                <a:t>:  </a:t>
              </a:r>
              <a:r>
                <a:rPr lang="es">
                  <a:solidFill>
                    <a:srgbClr val="795E26"/>
                  </a:solidFill>
                  <a:latin typeface="Consolas"/>
                  <a:ea typeface="Consolas"/>
                  <a:cs typeface="Consolas"/>
                  <a:sym typeface="Consolas"/>
                </a:rPr>
                <a:t>url</a:t>
              </a:r>
              <a:r>
                <a:rPr lang="es">
                  <a:solidFill>
                    <a:schemeClr val="dk1"/>
                  </a:solidFill>
                  <a:latin typeface="Consolas"/>
                  <a:ea typeface="Consolas"/>
                  <a:cs typeface="Consolas"/>
                  <a:sym typeface="Consolas"/>
                </a:rPr>
                <a:t>(</a:t>
              </a:r>
              <a:r>
                <a:rPr lang="es">
                  <a:solidFill>
                    <a:srgbClr val="A31515"/>
                  </a:solidFill>
                  <a:latin typeface="Consolas"/>
                  <a:ea typeface="Consolas"/>
                  <a:cs typeface="Consolas"/>
                  <a:sym typeface="Consolas"/>
                </a:rPr>
                <a:t>"https://mdn.mozillademos.org/files/11991/startransparent.gif"</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795E26"/>
                  </a:solidFill>
                  <a:latin typeface="Consolas"/>
                  <a:ea typeface="Consolas"/>
                  <a:cs typeface="Consolas"/>
                  <a:sym typeface="Consolas"/>
                </a:rPr>
                <a:t>url</a:t>
              </a:r>
              <a:r>
                <a:rPr lang="es">
                  <a:solidFill>
                    <a:schemeClr val="dk1"/>
                  </a:solidFill>
                  <a:latin typeface="Consolas"/>
                  <a:ea typeface="Consolas"/>
                  <a:cs typeface="Consolas"/>
                  <a:sym typeface="Consolas"/>
                </a:rPr>
                <a:t>(</a:t>
              </a:r>
              <a:r>
                <a:rPr lang="es">
                  <a:solidFill>
                    <a:srgbClr val="A31515"/>
                  </a:solidFill>
                  <a:latin typeface="Consolas"/>
                  <a:ea typeface="Consolas"/>
                  <a:cs typeface="Consolas"/>
                  <a:sym typeface="Consolas"/>
                </a:rPr>
                <a:t>"https://mdn.mozillademos.org/files/7693/catfront.png"</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176" name="Google Shape;1176;p142"/>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1177" name="Google Shape;1177;p142"/>
          <p:cNvSpPr txBox="1"/>
          <p:nvPr/>
        </p:nvSpPr>
        <p:spPr>
          <a:xfrm>
            <a:off x="901625" y="4340775"/>
            <a:ext cx="39666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url | none</a:t>
            </a:r>
            <a:endParaRPr i="0" sz="1200" u="none" cap="none" strike="noStrike">
              <a:solidFill>
                <a:srgbClr val="000000"/>
              </a:solidFill>
              <a:latin typeface="DM Sans"/>
              <a:ea typeface="DM Sans"/>
              <a:cs typeface="DM Sans"/>
              <a:sym typeface="DM Sans"/>
            </a:endParaRPr>
          </a:p>
        </p:txBody>
      </p:sp>
      <p:pic>
        <p:nvPicPr>
          <p:cNvPr id="1178" name="Google Shape;1178;p142"/>
          <p:cNvPicPr preferRelativeResize="0"/>
          <p:nvPr/>
        </p:nvPicPr>
        <p:blipFill rotWithShape="1">
          <a:blip r:embed="rId3">
            <a:alphaModFix/>
          </a:blip>
          <a:srcRect b="0" l="0" r="0" t="0"/>
          <a:stretch/>
        </p:blipFill>
        <p:spPr>
          <a:xfrm>
            <a:off x="5026604" y="2380150"/>
            <a:ext cx="3000834" cy="11928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BACKGROUND-REPEAT</a:t>
            </a:r>
            <a:endParaRPr b="1" sz="4000">
              <a:solidFill>
                <a:schemeClr val="dk1"/>
              </a:solidFill>
              <a:latin typeface="DM Sans"/>
              <a:ea typeface="DM Sans"/>
              <a:cs typeface="DM Sans"/>
              <a:sym typeface="DM Sans"/>
            </a:endParaRPr>
          </a:p>
        </p:txBody>
      </p:sp>
      <p:sp>
        <p:nvSpPr>
          <p:cNvPr id="1184" name="Google Shape;1184;p143"/>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1185" name="Google Shape;1185;p143"/>
          <p:cNvGrpSpPr/>
          <p:nvPr/>
        </p:nvGrpSpPr>
        <p:grpSpPr>
          <a:xfrm>
            <a:off x="847175" y="1435214"/>
            <a:ext cx="3530400" cy="2828761"/>
            <a:chOff x="1092975" y="1480739"/>
            <a:chExt cx="3530400" cy="2828761"/>
          </a:xfrm>
        </p:grpSpPr>
        <p:sp>
          <p:nvSpPr>
            <p:cNvPr id="1186" name="Google Shape;1186;p143"/>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50"/>
                <a:buFont typeface="Arial"/>
                <a:buNone/>
              </a:pPr>
              <a:r>
                <a:rPr lang="es" sz="1150">
                  <a:solidFill>
                    <a:srgbClr val="800000"/>
                  </a:solidFill>
                  <a:latin typeface="Consolas"/>
                  <a:ea typeface="Consolas"/>
                  <a:cs typeface="Consolas"/>
                  <a:sym typeface="Consolas"/>
                </a:rPr>
                <a:t>.ejemplo</a:t>
              </a:r>
              <a:r>
                <a:rPr lang="es" sz="1150">
                  <a:solidFill>
                    <a:schemeClr val="dk1"/>
                  </a:solidFill>
                  <a:latin typeface="Consolas"/>
                  <a:ea typeface="Consolas"/>
                  <a:cs typeface="Consolas"/>
                  <a:sym typeface="Consolas"/>
                </a:rPr>
                <a:t> {</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50"/>
                <a:buFont typeface="Arial"/>
                <a:buNone/>
              </a:pPr>
              <a:r>
                <a:rPr lang="es" sz="1150">
                  <a:solidFill>
                    <a:schemeClr val="dk1"/>
                  </a:solidFill>
                  <a:latin typeface="Consolas"/>
                  <a:ea typeface="Consolas"/>
                  <a:cs typeface="Consolas"/>
                  <a:sym typeface="Consolas"/>
                </a:rPr>
                <a:t>   </a:t>
              </a:r>
              <a:r>
                <a:rPr lang="es" sz="1150">
                  <a:solidFill>
                    <a:srgbClr val="FF0000"/>
                  </a:solidFill>
                  <a:latin typeface="Consolas"/>
                  <a:ea typeface="Consolas"/>
                  <a:cs typeface="Consolas"/>
                  <a:sym typeface="Consolas"/>
                </a:rPr>
                <a:t>background-image</a:t>
              </a:r>
              <a:r>
                <a:rPr lang="es" sz="1150">
                  <a:solidFill>
                    <a:schemeClr val="dk1"/>
                  </a:solidFill>
                  <a:latin typeface="Consolas"/>
                  <a:ea typeface="Consolas"/>
                  <a:cs typeface="Consolas"/>
                  <a:sym typeface="Consolas"/>
                </a:rPr>
                <a:t>:  </a:t>
              </a:r>
              <a:r>
                <a:rPr lang="es" sz="1150">
                  <a:solidFill>
                    <a:srgbClr val="795E26"/>
                  </a:solidFill>
                  <a:latin typeface="Consolas"/>
                  <a:ea typeface="Consolas"/>
                  <a:cs typeface="Consolas"/>
                  <a:sym typeface="Consolas"/>
                </a:rPr>
                <a:t>url</a:t>
              </a:r>
              <a:r>
                <a:rPr lang="es" sz="1150">
                  <a:solidFill>
                    <a:schemeClr val="dk1"/>
                  </a:solidFill>
                  <a:latin typeface="Consolas"/>
                  <a:ea typeface="Consolas"/>
                  <a:cs typeface="Consolas"/>
                  <a:sym typeface="Consolas"/>
                </a:rPr>
                <a:t>(</a:t>
              </a:r>
              <a:r>
                <a:rPr lang="es" sz="1150">
                  <a:solidFill>
                    <a:srgbClr val="001080"/>
                  </a:solidFill>
                  <a:latin typeface="Consolas"/>
                  <a:ea typeface="Consolas"/>
                  <a:cs typeface="Consolas"/>
                  <a:sym typeface="Consolas"/>
                </a:rPr>
                <a:t>https://mdn.mozillademos.org/files/12005/starsolid.gif</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50"/>
                <a:buFont typeface="Arial"/>
                <a:buNone/>
              </a:pPr>
              <a:r>
                <a:rPr lang="es" sz="1150">
                  <a:solidFill>
                    <a:srgbClr val="795E26"/>
                  </a:solidFill>
                  <a:latin typeface="Consolas"/>
                  <a:ea typeface="Consolas"/>
                  <a:cs typeface="Consolas"/>
                  <a:sym typeface="Consolas"/>
                </a:rPr>
                <a:t>url</a:t>
              </a:r>
              <a:r>
                <a:rPr lang="es" sz="1150">
                  <a:solidFill>
                    <a:schemeClr val="dk1"/>
                  </a:solidFill>
                  <a:latin typeface="Consolas"/>
                  <a:ea typeface="Consolas"/>
                  <a:cs typeface="Consolas"/>
                  <a:sym typeface="Consolas"/>
                </a:rPr>
                <a:t>(</a:t>
              </a:r>
              <a:r>
                <a:rPr lang="es" sz="1150">
                  <a:solidFill>
                    <a:srgbClr val="001080"/>
                  </a:solidFill>
                  <a:latin typeface="Consolas"/>
                  <a:ea typeface="Consolas"/>
                  <a:cs typeface="Consolas"/>
                  <a:sym typeface="Consolas"/>
                </a:rPr>
                <a:t>https://developer.cdn.mozilla.net/media/redesign/img/favicon32.png</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50"/>
                <a:buFont typeface="Arial"/>
                <a:buNone/>
              </a:pPr>
              <a:r>
                <a:rPr lang="es" sz="1150">
                  <a:solidFill>
                    <a:schemeClr val="dk1"/>
                  </a:solidFill>
                  <a:latin typeface="Consolas"/>
                  <a:ea typeface="Consolas"/>
                  <a:cs typeface="Consolas"/>
                  <a:sym typeface="Consolas"/>
                </a:rPr>
                <a:t>   </a:t>
              </a:r>
              <a:r>
                <a:rPr lang="es" sz="1150">
                  <a:solidFill>
                    <a:srgbClr val="FF0000"/>
                  </a:solidFill>
                  <a:latin typeface="Consolas"/>
                  <a:ea typeface="Consolas"/>
                  <a:cs typeface="Consolas"/>
                  <a:sym typeface="Consolas"/>
                </a:rPr>
                <a:t>background-repeat</a:t>
              </a:r>
              <a:r>
                <a:rPr lang="es" sz="1150">
                  <a:solidFill>
                    <a:schemeClr val="dk1"/>
                  </a:solidFill>
                  <a:latin typeface="Consolas"/>
                  <a:ea typeface="Consolas"/>
                  <a:cs typeface="Consolas"/>
                  <a:sym typeface="Consolas"/>
                </a:rPr>
                <a:t>: </a:t>
              </a:r>
              <a:r>
                <a:rPr lang="es" sz="1150">
                  <a:solidFill>
                    <a:srgbClr val="0451A5"/>
                  </a:solidFill>
                  <a:latin typeface="Consolas"/>
                  <a:ea typeface="Consolas"/>
                  <a:cs typeface="Consolas"/>
                  <a:sym typeface="Consolas"/>
                </a:rPr>
                <a:t>repeat-x</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50"/>
                <a:buFont typeface="Arial"/>
                <a:buNone/>
              </a:pPr>
              <a:r>
                <a:rPr lang="es" sz="1150">
                  <a:solidFill>
                    <a:schemeClr val="dk1"/>
                  </a:solidFill>
                  <a:latin typeface="Consolas"/>
                  <a:ea typeface="Consolas"/>
                  <a:cs typeface="Consolas"/>
                  <a:sym typeface="Consolas"/>
                </a:rPr>
                <a:t>                    </a:t>
              </a:r>
              <a:r>
                <a:rPr lang="es" sz="1150">
                  <a:solidFill>
                    <a:srgbClr val="0451A5"/>
                  </a:solidFill>
                  <a:latin typeface="Consolas"/>
                  <a:ea typeface="Consolas"/>
                  <a:cs typeface="Consolas"/>
                  <a:sym typeface="Consolas"/>
                </a:rPr>
                <a:t>repeat-y</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50"/>
                <a:buFont typeface="Arial"/>
                <a:buNone/>
              </a:pPr>
              <a:r>
                <a:rPr lang="es" sz="1150">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187" name="Google Shape;1187;p143"/>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1188" name="Google Shape;1188;p143"/>
          <p:cNvSpPr txBox="1"/>
          <p:nvPr/>
        </p:nvSpPr>
        <p:spPr>
          <a:xfrm>
            <a:off x="901625" y="4340775"/>
            <a:ext cx="63609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DM Sans"/>
                <a:ea typeface="DM Sans"/>
                <a:cs typeface="DM Sans"/>
                <a:sym typeface="DM Sans"/>
              </a:rPr>
              <a:t>Valores posibles:  repeat | repeat-x | repeat-y | no-repeat | space | round (</a:t>
            </a:r>
            <a:r>
              <a:rPr lang="es" sz="1200" u="sng">
                <a:solidFill>
                  <a:srgbClr val="83AEFB"/>
                </a:solidFill>
                <a:latin typeface="DM Sans"/>
                <a:ea typeface="DM Sans"/>
                <a:cs typeface="DM Sans"/>
                <a:sym typeface="DM Sans"/>
                <a:hlinkClick r:id="rId3">
                  <a:extLst>
                    <a:ext uri="{A12FA001-AC4F-418D-AE19-62706E023703}">
                      <ahyp:hlinkClr val="tx"/>
                    </a:ext>
                  </a:extLst>
                </a:hlinkClick>
              </a:rPr>
              <a:t>ver ejemplos</a:t>
            </a:r>
            <a:r>
              <a:rPr lang="es" sz="1200">
                <a:solidFill>
                  <a:schemeClr val="dk1"/>
                </a:solidFill>
                <a:latin typeface="DM Sans"/>
                <a:ea typeface="DM Sans"/>
                <a:cs typeface="DM Sans"/>
                <a:sym typeface="DM Sans"/>
              </a:rPr>
              <a:t>)</a:t>
            </a:r>
            <a:endParaRPr i="0" sz="1200" u="none" cap="none" strike="noStrike">
              <a:solidFill>
                <a:srgbClr val="000000"/>
              </a:solidFill>
              <a:latin typeface="DM Sans"/>
              <a:ea typeface="DM Sans"/>
              <a:cs typeface="DM Sans"/>
              <a:sym typeface="DM Sans"/>
            </a:endParaRPr>
          </a:p>
        </p:txBody>
      </p:sp>
      <p:pic>
        <p:nvPicPr>
          <p:cNvPr id="1189" name="Google Shape;1189;p143"/>
          <p:cNvPicPr preferRelativeResize="0"/>
          <p:nvPr/>
        </p:nvPicPr>
        <p:blipFill rotWithShape="1">
          <a:blip r:embed="rId4">
            <a:alphaModFix/>
          </a:blip>
          <a:srcRect b="0" l="0" r="0" t="0"/>
          <a:stretch/>
        </p:blipFill>
        <p:spPr>
          <a:xfrm>
            <a:off x="5422174" y="2571762"/>
            <a:ext cx="2940013" cy="1743187"/>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BACKGROUND-POSITION</a:t>
            </a:r>
            <a:endParaRPr b="1" sz="4000">
              <a:solidFill>
                <a:schemeClr val="dk1"/>
              </a:solidFill>
              <a:latin typeface="DM Sans"/>
              <a:ea typeface="DM Sans"/>
              <a:cs typeface="DM Sans"/>
              <a:sym typeface="DM Sans"/>
            </a:endParaRPr>
          </a:p>
        </p:txBody>
      </p:sp>
      <p:sp>
        <p:nvSpPr>
          <p:cNvPr id="1195" name="Google Shape;1195;p144"/>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1196" name="Google Shape;1196;p144"/>
          <p:cNvGrpSpPr/>
          <p:nvPr/>
        </p:nvGrpSpPr>
        <p:grpSpPr>
          <a:xfrm>
            <a:off x="847175" y="1435214"/>
            <a:ext cx="3530400" cy="2828761"/>
            <a:chOff x="1092975" y="1480739"/>
            <a:chExt cx="3530400" cy="2828761"/>
          </a:xfrm>
        </p:grpSpPr>
        <p:sp>
          <p:nvSpPr>
            <p:cNvPr id="1197" name="Google Shape;1197;p144"/>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300"/>
                <a:buFont typeface="Arial"/>
                <a:buNone/>
              </a:pPr>
              <a:r>
                <a:rPr lang="es" sz="1300">
                  <a:solidFill>
                    <a:srgbClr val="800000"/>
                  </a:solidFill>
                  <a:latin typeface="Consolas"/>
                  <a:ea typeface="Consolas"/>
                  <a:cs typeface="Consolas"/>
                  <a:sym typeface="Consolas"/>
                </a:rPr>
                <a:t>.ejemplo</a:t>
              </a:r>
              <a:r>
                <a:rPr lang="es"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background-image</a:t>
              </a:r>
              <a:r>
                <a:rPr lang="es" sz="1300">
                  <a:solidFill>
                    <a:schemeClr val="dk1"/>
                  </a:solidFill>
                  <a:latin typeface="Consolas"/>
                  <a:ea typeface="Consolas"/>
                  <a:cs typeface="Consolas"/>
                  <a:sym typeface="Consolas"/>
                </a:rPr>
                <a:t>: </a:t>
              </a:r>
              <a:r>
                <a:rPr lang="es" sz="1300">
                  <a:solidFill>
                    <a:srgbClr val="795E26"/>
                  </a:solidFill>
                  <a:latin typeface="Consolas"/>
                  <a:ea typeface="Consolas"/>
                  <a:cs typeface="Consolas"/>
                  <a:sym typeface="Consolas"/>
                </a:rPr>
                <a:t>url</a:t>
              </a:r>
              <a:r>
                <a:rPr lang="es" sz="1300">
                  <a:solidFill>
                    <a:schemeClr val="dk1"/>
                  </a:solidFill>
                  <a:latin typeface="Consolas"/>
                  <a:ea typeface="Consolas"/>
                  <a:cs typeface="Consolas"/>
                  <a:sym typeface="Consolas"/>
                </a:rPr>
                <a:t>(</a:t>
              </a:r>
              <a:r>
                <a:rPr lang="es" sz="1300">
                  <a:solidFill>
                    <a:srgbClr val="A31515"/>
                  </a:solidFill>
                  <a:latin typeface="Consolas"/>
                  <a:ea typeface="Consolas"/>
                  <a:cs typeface="Consolas"/>
                  <a:sym typeface="Consolas"/>
                </a:rPr>
                <a:t>"https://mdn.mozillademos.org/files/12005/starsolid.gif"</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background-repeat</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no-repeat</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background-position</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right</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center</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a:t>
              </a:r>
              <a:endParaRPr sz="1150">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198" name="Google Shape;1198;p144"/>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1199" name="Google Shape;1199;p144"/>
          <p:cNvSpPr txBox="1"/>
          <p:nvPr/>
        </p:nvSpPr>
        <p:spPr>
          <a:xfrm>
            <a:off x="901625" y="4340775"/>
            <a:ext cx="39210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DM Sans"/>
                <a:ea typeface="DM Sans"/>
                <a:cs typeface="DM Sans"/>
                <a:sym typeface="DM Sans"/>
              </a:rPr>
              <a:t>Valores posibles:  posicionX posicionY (</a:t>
            </a:r>
            <a:r>
              <a:rPr lang="es" sz="1200" u="sng">
                <a:solidFill>
                  <a:srgbClr val="83AEFB"/>
                </a:solidFill>
                <a:latin typeface="DM Sans"/>
                <a:ea typeface="DM Sans"/>
                <a:cs typeface="DM Sans"/>
                <a:sym typeface="DM Sans"/>
                <a:hlinkClick r:id="rId3">
                  <a:extLst>
                    <a:ext uri="{A12FA001-AC4F-418D-AE19-62706E023703}">
                      <ahyp:hlinkClr val="tx"/>
                    </a:ext>
                  </a:extLst>
                </a:hlinkClick>
              </a:rPr>
              <a:t>ver ejemplos</a:t>
            </a:r>
            <a:r>
              <a:rPr lang="es" sz="1200">
                <a:solidFill>
                  <a:schemeClr val="dk1"/>
                </a:solidFill>
                <a:latin typeface="DM Sans"/>
                <a:ea typeface="DM Sans"/>
                <a:cs typeface="DM Sans"/>
                <a:sym typeface="DM Sans"/>
              </a:rPr>
              <a:t>) </a:t>
            </a:r>
            <a:endParaRPr i="0" sz="1200" u="none" cap="none" strike="noStrike">
              <a:solidFill>
                <a:srgbClr val="000000"/>
              </a:solidFill>
              <a:latin typeface="DM Sans"/>
              <a:ea typeface="DM Sans"/>
              <a:cs typeface="DM Sans"/>
              <a:sym typeface="DM Sans"/>
            </a:endParaRPr>
          </a:p>
        </p:txBody>
      </p:sp>
      <p:pic>
        <p:nvPicPr>
          <p:cNvPr id="1200" name="Google Shape;1200;p144"/>
          <p:cNvPicPr preferRelativeResize="0"/>
          <p:nvPr/>
        </p:nvPicPr>
        <p:blipFill rotWithShape="1">
          <a:blip r:embed="rId4">
            <a:alphaModFix/>
          </a:blip>
          <a:srcRect b="0" l="0" r="0" t="0"/>
          <a:stretch/>
        </p:blipFill>
        <p:spPr>
          <a:xfrm>
            <a:off x="4822620" y="2343850"/>
            <a:ext cx="3032119" cy="17287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BACKGROUND-SIZE</a:t>
            </a:r>
            <a:endParaRPr b="1" sz="4000">
              <a:solidFill>
                <a:schemeClr val="dk1"/>
              </a:solidFill>
              <a:latin typeface="DM Sans"/>
              <a:ea typeface="DM Sans"/>
              <a:cs typeface="DM Sans"/>
              <a:sym typeface="DM Sans"/>
            </a:endParaRPr>
          </a:p>
        </p:txBody>
      </p:sp>
      <p:sp>
        <p:nvSpPr>
          <p:cNvPr id="1206" name="Google Shape;1206;p145"/>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1207" name="Google Shape;1207;p145"/>
          <p:cNvGrpSpPr/>
          <p:nvPr/>
        </p:nvGrpSpPr>
        <p:grpSpPr>
          <a:xfrm>
            <a:off x="847175" y="1435214"/>
            <a:ext cx="3530400" cy="2828761"/>
            <a:chOff x="1092975" y="1480739"/>
            <a:chExt cx="3530400" cy="2828761"/>
          </a:xfrm>
        </p:grpSpPr>
        <p:sp>
          <p:nvSpPr>
            <p:cNvPr id="1208" name="Google Shape;1208;p145"/>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300"/>
                <a:buFont typeface="Arial"/>
                <a:buNone/>
              </a:pPr>
              <a:r>
                <a:rPr lang="es" sz="1300">
                  <a:solidFill>
                    <a:srgbClr val="800000"/>
                  </a:solidFill>
                  <a:latin typeface="Consolas"/>
                  <a:ea typeface="Consolas"/>
                  <a:cs typeface="Consolas"/>
                  <a:sym typeface="Consolas"/>
                </a:rPr>
                <a:t>.ejemplo</a:t>
              </a:r>
              <a:r>
                <a:rPr lang="es"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background-image</a:t>
              </a:r>
              <a:r>
                <a:rPr lang="es" sz="1300">
                  <a:solidFill>
                    <a:schemeClr val="dk1"/>
                  </a:solidFill>
                  <a:latin typeface="Consolas"/>
                  <a:ea typeface="Consolas"/>
                  <a:cs typeface="Consolas"/>
                  <a:sym typeface="Consolas"/>
                </a:rPr>
                <a:t>: </a:t>
              </a:r>
              <a:r>
                <a:rPr lang="es" sz="1300">
                  <a:solidFill>
                    <a:srgbClr val="795E26"/>
                  </a:solidFill>
                  <a:latin typeface="Consolas"/>
                  <a:ea typeface="Consolas"/>
                  <a:cs typeface="Consolas"/>
                  <a:sym typeface="Consolas"/>
                </a:rPr>
                <a:t>url</a:t>
              </a:r>
              <a:r>
                <a:rPr lang="es" sz="1300">
                  <a:solidFill>
                    <a:schemeClr val="dk1"/>
                  </a:solidFill>
                  <a:latin typeface="Consolas"/>
                  <a:ea typeface="Consolas"/>
                  <a:cs typeface="Consolas"/>
                  <a:sym typeface="Consolas"/>
                </a:rPr>
                <a:t>(</a:t>
              </a:r>
              <a:r>
                <a:rPr lang="es" sz="1300">
                  <a:solidFill>
                    <a:srgbClr val="A31515"/>
                  </a:solidFill>
                  <a:latin typeface="Consolas"/>
                  <a:ea typeface="Consolas"/>
                  <a:cs typeface="Consolas"/>
                  <a:sym typeface="Consolas"/>
                </a:rPr>
                <a:t>"https://mdn.mozillademos.org/files/12005/starsolid.gif"</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background-repeat</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no-repeat</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background-size</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cover</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a:t>
              </a:r>
              <a:endParaRPr sz="1300">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209" name="Google Shape;1209;p145"/>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1210" name="Google Shape;1210;p145"/>
          <p:cNvSpPr txBox="1"/>
          <p:nvPr/>
        </p:nvSpPr>
        <p:spPr>
          <a:xfrm>
            <a:off x="901625" y="4340775"/>
            <a:ext cx="44673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[ancho] | [alto] | cover | contain (</a:t>
            </a:r>
            <a:r>
              <a:rPr lang="es" sz="1200" u="sng">
                <a:solidFill>
                  <a:srgbClr val="83AEFB"/>
                </a:solidFill>
                <a:latin typeface="Helvetica Neue Light"/>
                <a:ea typeface="Helvetica Neue Light"/>
                <a:cs typeface="Helvetica Neue Light"/>
                <a:sym typeface="Helvetica Neue Light"/>
                <a:hlinkClick r:id="rId3">
                  <a:extLst>
                    <a:ext uri="{A12FA001-AC4F-418D-AE19-62706E023703}">
                      <ahyp:hlinkClr val="tx"/>
                    </a:ext>
                  </a:extLst>
                </a:hlinkClick>
              </a:rPr>
              <a:t>ver ejemplos</a:t>
            </a:r>
            <a:r>
              <a:rPr lang="es" sz="1200">
                <a:solidFill>
                  <a:schemeClr val="dk1"/>
                </a:solidFill>
                <a:latin typeface="Helvetica Neue Light"/>
                <a:ea typeface="Helvetica Neue Light"/>
                <a:cs typeface="Helvetica Neue Light"/>
                <a:sym typeface="Helvetica Neue Light"/>
              </a:rPr>
              <a:t>)</a:t>
            </a:r>
            <a:endParaRPr i="0" sz="1200" u="none" cap="none" strike="noStrike">
              <a:solidFill>
                <a:srgbClr val="000000"/>
              </a:solidFill>
              <a:latin typeface="DM Sans"/>
              <a:ea typeface="DM Sans"/>
              <a:cs typeface="DM Sans"/>
              <a:sym typeface="DM Sans"/>
            </a:endParaRPr>
          </a:p>
        </p:txBody>
      </p:sp>
      <p:pic>
        <p:nvPicPr>
          <p:cNvPr id="1211" name="Google Shape;1211;p145"/>
          <p:cNvPicPr preferRelativeResize="0"/>
          <p:nvPr/>
        </p:nvPicPr>
        <p:blipFill rotWithShape="1">
          <a:blip r:embed="rId4">
            <a:alphaModFix/>
          </a:blip>
          <a:srcRect b="0" l="0" r="0" t="0"/>
          <a:stretch/>
        </p:blipFill>
        <p:spPr>
          <a:xfrm>
            <a:off x="5198866" y="2300575"/>
            <a:ext cx="3002269" cy="17174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46"/>
          <p:cNvSpPr txBox="1"/>
          <p:nvPr/>
        </p:nvSpPr>
        <p:spPr>
          <a:xfrm>
            <a:off x="14318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Unidades de medidas</a:t>
            </a:r>
            <a:endParaRPr b="1" sz="4000">
              <a:solidFill>
                <a:srgbClr val="EA90FF"/>
              </a:solidFill>
              <a:latin typeface="DM Sans"/>
              <a:ea typeface="DM Sans"/>
              <a:cs typeface="DM Sans"/>
              <a:sym typeface="DM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Unidades de medida</a:t>
            </a:r>
            <a:endParaRPr b="1" sz="4000">
              <a:solidFill>
                <a:schemeClr val="dk1"/>
              </a:solidFill>
              <a:latin typeface="DM Sans"/>
              <a:ea typeface="DM Sans"/>
              <a:cs typeface="DM Sans"/>
              <a:sym typeface="DM Sans"/>
            </a:endParaRPr>
          </a:p>
        </p:txBody>
      </p:sp>
      <p:sp>
        <p:nvSpPr>
          <p:cNvPr id="1222" name="Google Shape;1222;p147"/>
          <p:cNvSpPr txBox="1"/>
          <p:nvPr/>
        </p:nvSpPr>
        <p:spPr>
          <a:xfrm>
            <a:off x="473350" y="1908175"/>
            <a:ext cx="3834600" cy="114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Absolutas</a:t>
            </a:r>
            <a:endParaRPr b="1" sz="1350">
              <a:latin typeface="DM Sans"/>
              <a:ea typeface="DM Sans"/>
              <a:cs typeface="DM Sans"/>
              <a:sym typeface="DM Sans"/>
            </a:endParaRPr>
          </a:p>
          <a:p>
            <a:pPr indent="0" lvl="0" marL="457200" rtl="0" algn="l">
              <a:spcBef>
                <a:spcPts val="1000"/>
              </a:spcBef>
              <a:spcAft>
                <a:spcPts val="0"/>
              </a:spcAft>
              <a:buClr>
                <a:schemeClr val="dk1"/>
              </a:buClr>
              <a:buSzPts val="1100"/>
              <a:buFont typeface="Arial"/>
              <a:buNone/>
            </a:pPr>
            <a:r>
              <a:rPr lang="es" sz="1350">
                <a:solidFill>
                  <a:srgbClr val="EA90FF"/>
                </a:solidFill>
                <a:latin typeface="DM Sans"/>
                <a:ea typeface="DM Sans"/>
                <a:cs typeface="DM Sans"/>
                <a:sym typeface="DM Sans"/>
              </a:rPr>
              <a:t>✓</a:t>
            </a:r>
            <a:r>
              <a:rPr lang="es" sz="1350">
                <a:latin typeface="DM Sans"/>
                <a:ea typeface="DM Sans"/>
                <a:cs typeface="DM Sans"/>
                <a:sym typeface="DM Sans"/>
              </a:rPr>
              <a:t> Px (pixels): es la unidad que usan las pantallas.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223" name="Google Shape;1223;p147"/>
          <p:cNvSpPr txBox="1"/>
          <p:nvPr/>
        </p:nvSpPr>
        <p:spPr>
          <a:xfrm>
            <a:off x="4527575" y="1908175"/>
            <a:ext cx="3834600" cy="24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Relativas</a:t>
            </a:r>
            <a:endParaRPr b="1" sz="1350">
              <a:latin typeface="DM Sans"/>
              <a:ea typeface="DM Sans"/>
              <a:cs typeface="DM Sans"/>
              <a:sym typeface="DM Sans"/>
            </a:endParaRPr>
          </a:p>
          <a:p>
            <a:pPr indent="0" lvl="0" marL="457200" rtl="0" algn="l">
              <a:spcBef>
                <a:spcPts val="1000"/>
              </a:spcBef>
              <a:spcAft>
                <a:spcPts val="0"/>
              </a:spcAft>
              <a:buClr>
                <a:schemeClr val="dk1"/>
              </a:buClr>
              <a:buSzPts val="1100"/>
              <a:buFont typeface="Arial"/>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latin typeface="DM Sans"/>
                <a:ea typeface="DM Sans"/>
                <a:cs typeface="DM Sans"/>
                <a:sym typeface="DM Sans"/>
              </a:rPr>
              <a:t>Rem: relativa a la configuración de tamaño de la raíz (etiqueta html). </a:t>
            </a:r>
            <a:endParaRPr sz="1350">
              <a:latin typeface="DM Sans"/>
              <a:ea typeface="DM Sans"/>
              <a:cs typeface="DM Sans"/>
              <a:sym typeface="DM Sans"/>
            </a:endParaRPr>
          </a:p>
          <a:p>
            <a:pPr indent="0" lvl="0" marL="457200" rtl="0" algn="l">
              <a:spcBef>
                <a:spcPts val="1000"/>
              </a:spcBef>
              <a:spcAft>
                <a:spcPts val="0"/>
              </a:spcAft>
              <a:buClr>
                <a:schemeClr val="dk1"/>
              </a:buClr>
              <a:buSzPts val="1100"/>
              <a:buFont typeface="Arial"/>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latin typeface="DM Sans"/>
                <a:ea typeface="DM Sans"/>
                <a:cs typeface="DM Sans"/>
                <a:sym typeface="DM Sans"/>
              </a:rPr>
              <a:t>Porcentaje: tomando en cuenta que 16px es 100%.</a:t>
            </a:r>
            <a:endParaRPr sz="1350">
              <a:latin typeface="DM Sans"/>
              <a:ea typeface="DM Sans"/>
              <a:cs typeface="DM Sans"/>
              <a:sym typeface="DM Sans"/>
            </a:endParaRPr>
          </a:p>
          <a:p>
            <a:pPr indent="0" lvl="0" marL="457200" rtl="0" algn="l">
              <a:spcBef>
                <a:spcPts val="1000"/>
              </a:spcBef>
              <a:spcAft>
                <a:spcPts val="100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latin typeface="DM Sans"/>
                <a:ea typeface="DM Sans"/>
                <a:cs typeface="DM Sans"/>
                <a:sym typeface="DM Sans"/>
              </a:rPr>
              <a:t>Viewport: se mide en relación a la parte visible de la ventana del navegador. Se utiliza para layouts responsivos (más adelante).</a:t>
            </a:r>
            <a:endParaRPr sz="1350">
              <a:latin typeface="DM Sans"/>
              <a:ea typeface="DM Sans"/>
              <a:cs typeface="DM Sans"/>
              <a:sym typeface="DM Sans"/>
            </a:endParaRPr>
          </a:p>
        </p:txBody>
      </p:sp>
      <p:sp>
        <p:nvSpPr>
          <p:cNvPr id="1224" name="Google Shape;1224;p147"/>
          <p:cNvSpPr txBox="1"/>
          <p:nvPr/>
        </p:nvSpPr>
        <p:spPr>
          <a:xfrm>
            <a:off x="552375" y="1309725"/>
            <a:ext cx="7711500" cy="486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700"/>
              <a:buFont typeface="Arial"/>
              <a:buNone/>
            </a:pPr>
            <a:r>
              <a:rPr i="0" lang="es" sz="1350" u="none" cap="none" strike="noStrike">
                <a:solidFill>
                  <a:schemeClr val="dk1"/>
                </a:solidFill>
                <a:latin typeface="DM Sans"/>
                <a:ea typeface="DM Sans"/>
                <a:cs typeface="DM Sans"/>
                <a:sym typeface="DM Sans"/>
              </a:rPr>
              <a:t>Hay una amplia variedad de absolutas y relativas, pero nos centraremos en:</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Unidades de medida</a:t>
            </a:r>
            <a:endParaRPr b="1" sz="4000">
              <a:solidFill>
                <a:schemeClr val="dk1"/>
              </a:solidFill>
              <a:latin typeface="DM Sans"/>
              <a:ea typeface="DM Sans"/>
              <a:cs typeface="DM Sans"/>
              <a:sym typeface="DM Sans"/>
            </a:endParaRPr>
          </a:p>
        </p:txBody>
      </p:sp>
      <p:sp>
        <p:nvSpPr>
          <p:cNvPr id="1230" name="Google Shape;1230;p148"/>
          <p:cNvSpPr txBox="1"/>
          <p:nvPr/>
        </p:nvSpPr>
        <p:spPr>
          <a:xfrm>
            <a:off x="552375" y="1309725"/>
            <a:ext cx="7711500" cy="486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700"/>
              <a:buFont typeface="Arial"/>
              <a:buNone/>
            </a:pPr>
            <a:r>
              <a:rPr lang="es" sz="1350">
                <a:solidFill>
                  <a:schemeClr val="dk1"/>
                </a:solidFill>
                <a:latin typeface="DM Sans"/>
                <a:ea typeface="DM Sans"/>
                <a:cs typeface="DM Sans"/>
                <a:sym typeface="DM Sans"/>
              </a:rPr>
              <a:t>Ahora veamos qué medida es más conveniente para los textos.</a:t>
            </a:r>
            <a:endParaRPr i="0" sz="1350" u="none" cap="none" strike="noStrike">
              <a:solidFill>
                <a:srgbClr val="000000"/>
              </a:solidFill>
              <a:latin typeface="DM Sans"/>
              <a:ea typeface="DM Sans"/>
              <a:cs typeface="DM Sans"/>
              <a:sym typeface="DM Sans"/>
            </a:endParaRPr>
          </a:p>
        </p:txBody>
      </p:sp>
      <p:sp>
        <p:nvSpPr>
          <p:cNvPr id="1231" name="Google Shape;1231;p148"/>
          <p:cNvSpPr txBox="1"/>
          <p:nvPr/>
        </p:nvSpPr>
        <p:spPr>
          <a:xfrm>
            <a:off x="856275" y="1983750"/>
            <a:ext cx="3530400" cy="2032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html</a:t>
            </a:r>
            <a:r>
              <a:rPr b="0" i="0" lang="es" sz="1400" u="none" cap="none" strike="noStrike">
                <a:solidFill>
                  <a:schemeClr val="dk1"/>
                </a:solidFill>
                <a:latin typeface="Consolas"/>
                <a:ea typeface="Consolas"/>
                <a:cs typeface="Consolas"/>
                <a:sym typeface="Consolas"/>
              </a:rPr>
              <a:t> { </a:t>
            </a:r>
            <a:r>
              <a:rPr b="0" i="0" lang="es" sz="1400" u="none" cap="none" strike="noStrike">
                <a:solidFill>
                  <a:srgbClr val="008000"/>
                </a:solidFill>
                <a:latin typeface="Consolas"/>
                <a:ea typeface="Consolas"/>
                <a:cs typeface="Consolas"/>
                <a:sym typeface="Consolas"/>
              </a:rPr>
              <a:t>/* etiqueta raíz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font-size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62.5%</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font-size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2rem</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20px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1232" name="Google Shape;1232;p148"/>
          <p:cNvSpPr txBox="1"/>
          <p:nvPr/>
        </p:nvSpPr>
        <p:spPr>
          <a:xfrm>
            <a:off x="5523725" y="2410850"/>
            <a:ext cx="1893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latin typeface="DM Sans"/>
                <a:ea typeface="DM Sans"/>
                <a:cs typeface="DM Sans"/>
                <a:sym typeface="DM Sans"/>
              </a:rPr>
              <a:t>Texto simulando</a:t>
            </a:r>
            <a:endParaRPr b="1" sz="1700">
              <a:latin typeface="DM Sans"/>
              <a:ea typeface="DM Sans"/>
              <a:cs typeface="DM Sans"/>
              <a:sym typeface="DM Sans"/>
            </a:endParaRPr>
          </a:p>
          <a:p>
            <a:pPr indent="0" lvl="0" marL="0" rtl="0" algn="l">
              <a:spcBef>
                <a:spcPts val="0"/>
              </a:spcBef>
              <a:spcAft>
                <a:spcPts val="0"/>
              </a:spcAft>
              <a:buNone/>
            </a:pPr>
            <a:r>
              <a:rPr b="1" lang="es" sz="1700">
                <a:latin typeface="DM Sans"/>
                <a:ea typeface="DM Sans"/>
                <a:cs typeface="DM Sans"/>
                <a:sym typeface="DM Sans"/>
              </a:rPr>
              <a:t>20px</a:t>
            </a:r>
            <a:endParaRPr b="1" sz="1700">
              <a:latin typeface="DM Sans"/>
              <a:ea typeface="DM Sans"/>
              <a:cs typeface="DM Sans"/>
              <a:sym typeface="DM Sans"/>
            </a:endParaRPr>
          </a:p>
        </p:txBody>
      </p:sp>
      <p:sp>
        <p:nvSpPr>
          <p:cNvPr id="1233" name="Google Shape;1233;p148"/>
          <p:cNvSpPr txBox="1"/>
          <p:nvPr/>
        </p:nvSpPr>
        <p:spPr>
          <a:xfrm>
            <a:off x="1035400" y="4016250"/>
            <a:ext cx="7017000" cy="621600"/>
          </a:xfrm>
          <a:prstGeom prst="rect">
            <a:avLst/>
          </a:prstGeom>
          <a:solidFill>
            <a:srgbClr val="DEFC5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DM Sans"/>
                <a:ea typeface="DM Sans"/>
                <a:cs typeface="DM Sans"/>
                <a:sym typeface="DM Sans"/>
              </a:rPr>
              <a:t>62.5%, hace que en vez de que 16px sea el valor a tomar en cuenta para calcular las unidades relativas, se use 10px.</a:t>
            </a:r>
            <a:endParaRPr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2"/>
          <p:cNvSpPr txBox="1"/>
          <p:nvPr/>
        </p:nvSpPr>
        <p:spPr>
          <a:xfrm>
            <a:off x="1461300" y="345975"/>
            <a:ext cx="62301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Enlaces relativos</a:t>
            </a:r>
            <a:endParaRPr b="1" sz="3500">
              <a:solidFill>
                <a:schemeClr val="lt1"/>
              </a:solidFill>
              <a:latin typeface="DM Sans"/>
              <a:ea typeface="DM Sans"/>
              <a:cs typeface="DM Sans"/>
              <a:sym typeface="DM Sans"/>
            </a:endParaRPr>
          </a:p>
        </p:txBody>
      </p:sp>
      <p:sp>
        <p:nvSpPr>
          <p:cNvPr id="192" name="Google Shape;192;p32"/>
          <p:cNvSpPr txBox="1"/>
          <p:nvPr/>
        </p:nvSpPr>
        <p:spPr>
          <a:xfrm>
            <a:off x="973200" y="1235875"/>
            <a:ext cx="719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También puedes usar como destino una sección específica una página distinta:</a:t>
            </a:r>
            <a:endParaRPr>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pSp>
        <p:nvGrpSpPr>
          <p:cNvPr id="193" name="Google Shape;193;p32"/>
          <p:cNvGrpSpPr/>
          <p:nvPr/>
        </p:nvGrpSpPr>
        <p:grpSpPr>
          <a:xfrm>
            <a:off x="8212551" y="169348"/>
            <a:ext cx="738900" cy="738900"/>
            <a:chOff x="473351" y="619523"/>
            <a:chExt cx="738900" cy="738900"/>
          </a:xfrm>
        </p:grpSpPr>
        <p:sp>
          <p:nvSpPr>
            <p:cNvPr id="194" name="Google Shape;194;p3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3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graphicFrame>
        <p:nvGraphicFramePr>
          <p:cNvPr id="196" name="Google Shape;196;p32"/>
          <p:cNvGraphicFramePr/>
          <p:nvPr/>
        </p:nvGraphicFramePr>
        <p:xfrm>
          <a:off x="1461300" y="1677288"/>
          <a:ext cx="3000000" cy="3000000"/>
        </p:xfrm>
        <a:graphic>
          <a:graphicData uri="http://schemas.openxmlformats.org/drawingml/2006/table">
            <a:tbl>
              <a:tblPr>
                <a:noFill/>
                <a:tableStyleId>{906A5A35-14C0-4A87-8A34-61DE7B4E7E49}</a:tableStyleId>
              </a:tblPr>
              <a:tblGrid>
                <a:gridCol w="5731200"/>
              </a:tblGrid>
              <a:tr h="210000">
                <a:tc>
                  <a:txBody>
                    <a:bodyPr/>
                    <a:lstStyle/>
                    <a:p>
                      <a:pPr indent="0" lvl="0" marL="0" rtl="0" algn="l">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a</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href</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"contacto.html#formulario"</a:t>
                      </a:r>
                      <a:r>
                        <a:rPr lang="es" sz="1350">
                          <a:solidFill>
                            <a:srgbClr val="D9D9D9"/>
                          </a:solidFill>
                          <a:latin typeface="DM Sans"/>
                          <a:ea typeface="DM Sans"/>
                          <a:cs typeface="DM Sans"/>
                          <a:sym typeface="DM Sans"/>
                        </a:rPr>
                        <a:t>&gt;Formulario de contacto&lt;/</a:t>
                      </a:r>
                      <a:r>
                        <a:rPr lang="es" sz="1350">
                          <a:solidFill>
                            <a:srgbClr val="E06666"/>
                          </a:solidFill>
                          <a:latin typeface="DM Sans"/>
                          <a:ea typeface="DM Sans"/>
                          <a:cs typeface="DM Sans"/>
                          <a:sym typeface="DM Sans"/>
                        </a:rPr>
                        <a:t>a</a:t>
                      </a:r>
                      <a:r>
                        <a:rPr lang="es" sz="1350">
                          <a:solidFill>
                            <a:srgbClr val="D9D9D9"/>
                          </a:solidFill>
                          <a:latin typeface="DM Sans"/>
                          <a:ea typeface="DM Sans"/>
                          <a:cs typeface="DM Sans"/>
                          <a:sym typeface="DM Sans"/>
                        </a:rPr>
                        <a:t>&gt;</a:t>
                      </a:r>
                      <a:endParaRPr sz="1350" u="none" cap="none" strike="noStrike">
                        <a:solidFill>
                          <a:srgbClr val="666666"/>
                        </a:solidFill>
                        <a:latin typeface="DM Sans"/>
                        <a:ea typeface="DM Sans"/>
                        <a:cs typeface="DM Sans"/>
                        <a:sym typeface="DM Sans"/>
                      </a:endParaRPr>
                    </a:p>
                  </a:txBody>
                  <a:tcPr marT="63500" marB="63500" marR="63500" marL="63500">
                    <a:solidFill>
                      <a:schemeClr val="dk1"/>
                    </a:solidFill>
                  </a:tcPr>
                </a:tc>
              </a:tr>
            </a:tbl>
          </a:graphicData>
        </a:graphic>
      </p:graphicFrame>
      <p:sp>
        <p:nvSpPr>
          <p:cNvPr id="197" name="Google Shape;197;p32"/>
          <p:cNvSpPr txBox="1"/>
          <p:nvPr/>
        </p:nvSpPr>
        <p:spPr>
          <a:xfrm>
            <a:off x="1058550" y="2154525"/>
            <a:ext cx="7197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el ejemplo anterior, el enlace apunta a la sección que tiene el id “formulario” dentro de la página “contacto.html”. No sólo es posible utilizar etiquetas &lt;a&gt; con texto, también puedes hacerlo con otros elementos. Veamos un ejemplo de enlace con una imagen:</a:t>
            </a:r>
            <a:endParaRPr>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aphicFrame>
        <p:nvGraphicFramePr>
          <p:cNvPr id="198" name="Google Shape;198;p32"/>
          <p:cNvGraphicFramePr/>
          <p:nvPr/>
        </p:nvGraphicFramePr>
        <p:xfrm>
          <a:off x="1514850" y="3273975"/>
          <a:ext cx="3000000" cy="3000000"/>
        </p:xfrm>
        <a:graphic>
          <a:graphicData uri="http://schemas.openxmlformats.org/drawingml/2006/table">
            <a:tbl>
              <a:tblPr>
                <a:noFill/>
                <a:tableStyleId>{906A5A35-14C0-4A87-8A34-61DE7B4E7E49}</a:tableStyleId>
              </a:tblPr>
              <a:tblGrid>
                <a:gridCol w="5731200"/>
              </a:tblGrid>
              <a:tr h="316050">
                <a:tc>
                  <a:txBody>
                    <a:bodyPr/>
                    <a:lstStyle/>
                    <a:p>
                      <a:pPr indent="0" lvl="0" marL="0" rtl="0" algn="l">
                        <a:spcBef>
                          <a:spcPts val="0"/>
                        </a:spcBef>
                        <a:spcAft>
                          <a:spcPts val="0"/>
                        </a:spcAft>
                        <a:buClr>
                          <a:schemeClr val="dk1"/>
                        </a:buClr>
                        <a:buSzPts val="1400"/>
                        <a:buFont typeface="Arial"/>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a</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href</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"https://www.coderhouse.com"</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Clr>
                          <a:schemeClr val="dk1"/>
                        </a:buClr>
                        <a:buSzPts val="1400"/>
                        <a:buFont typeface="Arial"/>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img</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src</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"img/logo_coderhouse.png"</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alt</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"coderhouse"</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Clr>
                          <a:schemeClr val="dk1"/>
                        </a:buClr>
                        <a:buSzPts val="1400"/>
                        <a:buFont typeface="Arial"/>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a</a:t>
                      </a:r>
                      <a:r>
                        <a:rPr lang="es">
                          <a:solidFill>
                            <a:srgbClr val="D9D9D9"/>
                          </a:solidFill>
                          <a:latin typeface="Didact Gothic"/>
                          <a:ea typeface="Didact Gothic"/>
                          <a:cs typeface="Didact Gothic"/>
                          <a:sym typeface="Didact Gothic"/>
                        </a:rPr>
                        <a:t>&gt;</a:t>
                      </a:r>
                      <a:endParaRPr sz="1350">
                        <a:solidFill>
                          <a:srgbClr val="D9D9D9"/>
                        </a:solidFill>
                        <a:latin typeface="DM Sans"/>
                        <a:ea typeface="DM Sans"/>
                        <a:cs typeface="DM Sans"/>
                        <a:sym typeface="DM Sans"/>
                      </a:endParaRPr>
                    </a:p>
                  </a:txBody>
                  <a:tcPr marT="63500" marB="63500" marR="63500" marL="63500">
                    <a:solidFill>
                      <a:schemeClr val="accent2"/>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4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Reset</a:t>
            </a:r>
            <a:endParaRPr b="1" sz="4000">
              <a:solidFill>
                <a:srgbClr val="EA90FF"/>
              </a:solidFill>
              <a:latin typeface="DM Sans"/>
              <a:ea typeface="DM Sans"/>
              <a:cs typeface="DM Sans"/>
              <a:sym typeface="DM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grpSp>
        <p:nvGrpSpPr>
          <p:cNvPr id="1243" name="Google Shape;1243;p150"/>
          <p:cNvGrpSpPr/>
          <p:nvPr/>
        </p:nvGrpSpPr>
        <p:grpSpPr>
          <a:xfrm>
            <a:off x="457338" y="468286"/>
            <a:ext cx="431100" cy="431100"/>
            <a:chOff x="4616400" y="1950761"/>
            <a:chExt cx="431100" cy="431100"/>
          </a:xfrm>
        </p:grpSpPr>
        <p:sp>
          <p:nvSpPr>
            <p:cNvPr id="1244" name="Google Shape;1244;p15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5" name="Google Shape;1245;p150"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246" name="Google Shape;1246;p150"/>
          <p:cNvSpPr txBox="1"/>
          <p:nvPr/>
        </p:nvSpPr>
        <p:spPr>
          <a:xfrm>
            <a:off x="486600" y="1775000"/>
            <a:ext cx="8395200" cy="173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 Los reset CSS contienen, en su código fuente, definiciones para propiedades problemáticas que los diseñadores necesitan unificar desde un principio.</a:t>
            </a:r>
            <a:endParaRPr>
              <a:solidFill>
                <a:schemeClr val="lt1"/>
              </a:solidFill>
              <a:latin typeface="DM Sans"/>
              <a:ea typeface="DM Sans"/>
              <a:cs typeface="DM Sans"/>
              <a:sym typeface="DM Sans"/>
            </a:endParaRPr>
          </a:p>
          <a:p>
            <a:pPr indent="0" lvl="0" marL="0" rtl="0" algn="l">
              <a:spcBef>
                <a:spcPts val="1000"/>
              </a:spcBef>
              <a:spcAft>
                <a:spcPts val="0"/>
              </a:spcAft>
              <a:buNone/>
            </a:pPr>
            <a:r>
              <a:rPr lang="es">
                <a:solidFill>
                  <a:schemeClr val="lt1"/>
                </a:solidFill>
                <a:latin typeface="DM Sans"/>
                <a:ea typeface="DM Sans"/>
                <a:cs typeface="DM Sans"/>
                <a:sym typeface="DM Sans"/>
              </a:rPr>
              <a:t>Por ejemplo, la mayoría de navegadores establece un margen por defecto entre el contenido de la página web y su propia ventana, cuyo valor varía de un navegador a otro.</a:t>
            </a:r>
            <a:endParaRPr>
              <a:solidFill>
                <a:schemeClr val="lt1"/>
              </a:solidFill>
              <a:latin typeface="DM Sans"/>
              <a:ea typeface="DM Sans"/>
              <a:cs typeface="DM Sans"/>
              <a:sym typeface="DM Sans"/>
            </a:endParaRPr>
          </a:p>
          <a:p>
            <a:pPr indent="0" lvl="0" marL="0" rtl="0" algn="l">
              <a:spcBef>
                <a:spcPts val="1000"/>
              </a:spcBef>
              <a:spcAft>
                <a:spcPts val="1000"/>
              </a:spcAft>
              <a:buNone/>
            </a:pPr>
            <a:r>
              <a:rPr lang="es">
                <a:solidFill>
                  <a:schemeClr val="lt1"/>
                </a:solidFill>
                <a:latin typeface="DM Sans"/>
                <a:ea typeface="DM Sans"/>
                <a:cs typeface="DM Sans"/>
                <a:sym typeface="DM Sans"/>
              </a:rPr>
              <a:t>👉Para subsanar esa diferencia, los diseñadores y las diseñadoras de sitios webs suelen declarar la siguiente línea al comienzo de sus hojas de estilo:</a:t>
            </a:r>
            <a:endParaRPr>
              <a:solidFill>
                <a:schemeClr val="lt1"/>
              </a:solidFill>
              <a:latin typeface="DM Sans"/>
              <a:ea typeface="DM Sans"/>
              <a:cs typeface="DM Sans"/>
              <a:sym typeface="DM Sans"/>
            </a:endParaRPr>
          </a:p>
        </p:txBody>
      </p:sp>
      <p:sp>
        <p:nvSpPr>
          <p:cNvPr id="1247" name="Google Shape;1247;p15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Reseteo CSS</a:t>
            </a:r>
            <a:endParaRPr b="1" sz="4000">
              <a:solidFill>
                <a:srgbClr val="EAFF6A"/>
              </a:solidFill>
              <a:latin typeface="DM Sans"/>
              <a:ea typeface="DM Sans"/>
              <a:cs typeface="DM Sans"/>
              <a:sym typeface="DM Sans"/>
            </a:endParaRPr>
          </a:p>
        </p:txBody>
      </p:sp>
      <p:sp>
        <p:nvSpPr>
          <p:cNvPr id="1248" name="Google Shape;1248;p15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
        <p:nvSpPr>
          <p:cNvPr id="1249" name="Google Shape;1249;p150"/>
          <p:cNvSpPr txBox="1"/>
          <p:nvPr/>
        </p:nvSpPr>
        <p:spPr>
          <a:xfrm>
            <a:off x="3511450" y="3418375"/>
            <a:ext cx="2535000" cy="1393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Margin:0</a:t>
            </a:r>
            <a:r>
              <a:rPr b="0" i="0" lang="es" sz="1400" u="none" cap="none" strike="noStrike">
                <a:solidFill>
                  <a:schemeClr val="dk1"/>
                </a:solidFill>
                <a:latin typeface="Consolas"/>
                <a:ea typeface="Consolas"/>
                <a:cs typeface="Consolas"/>
                <a:sym typeface="Consolas"/>
              </a:rPr>
              <a:t>;</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padding:0</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Reset CSS</a:t>
            </a:r>
            <a:endParaRPr b="1" sz="4000">
              <a:solidFill>
                <a:schemeClr val="dk1"/>
              </a:solidFill>
              <a:latin typeface="DM Sans"/>
              <a:ea typeface="DM Sans"/>
              <a:cs typeface="DM Sans"/>
              <a:sym typeface="DM Sans"/>
            </a:endParaRPr>
          </a:p>
        </p:txBody>
      </p:sp>
      <p:sp>
        <p:nvSpPr>
          <p:cNvPr id="1255" name="Google Shape;1255;p151"/>
          <p:cNvSpPr txBox="1"/>
          <p:nvPr/>
        </p:nvSpPr>
        <p:spPr>
          <a:xfrm>
            <a:off x="473350" y="1908175"/>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Esa única línea indica, con el selector universal de CSS representado por un asterisco, que todos los elementos contenidos en el HTML a los que se aplique, carecerán de márgenes. De esa manera, el diseñador o la diseñadora se verán obligados a declarar luego los márgenes necesarios en el diseño de su página web, en cada uno de los lugares donde se requiera, sin tener que dejar ese aspecto a decisión de ningún navegador, y minimizando las diferencias visuales entre los mismos.</a:t>
            </a:r>
            <a:endParaRPr sz="1350">
              <a:latin typeface="DM Sans"/>
              <a:ea typeface="DM Sans"/>
              <a:cs typeface="DM Sans"/>
              <a:sym typeface="DM Sans"/>
            </a:endParaRPr>
          </a:p>
        </p:txBody>
      </p:sp>
      <p:sp>
        <p:nvSpPr>
          <p:cNvPr id="1256" name="Google Shape;1256;p151"/>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highlight>
                  <a:srgbClr val="EAFF6A"/>
                </a:highlight>
                <a:latin typeface="DM Sans"/>
                <a:ea typeface="DM Sans"/>
                <a:cs typeface="DM Sans"/>
                <a:sym typeface="DM Sans"/>
              </a:rPr>
              <a:t>Atención: los reset CSS pueden contener esa y otras muchas líneas de código que, en su conjunto, servirán al diseñador/a web para unificar su visualización entre navegadores.</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grpSp>
        <p:nvGrpSpPr>
          <p:cNvPr id="1261" name="Google Shape;1261;p152"/>
          <p:cNvGrpSpPr/>
          <p:nvPr/>
        </p:nvGrpSpPr>
        <p:grpSpPr>
          <a:xfrm>
            <a:off x="4202556" y="994173"/>
            <a:ext cx="738900" cy="738900"/>
            <a:chOff x="974706" y="2467173"/>
            <a:chExt cx="738900" cy="738900"/>
          </a:xfrm>
        </p:grpSpPr>
        <p:sp>
          <p:nvSpPr>
            <p:cNvPr id="1262" name="Google Shape;1262;p15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3" name="Google Shape;1263;p15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264" name="Google Shape;1264;p15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Selectores</a:t>
            </a:r>
            <a:endParaRPr b="1" sz="4000">
              <a:solidFill>
                <a:schemeClr val="dk1"/>
              </a:solidFill>
              <a:highlight>
                <a:srgbClr val="EAFF6A"/>
              </a:highlight>
              <a:latin typeface="DM Sans"/>
              <a:ea typeface="DM Sans"/>
              <a:cs typeface="DM Sans"/>
              <a:sym typeface="DM Sans"/>
            </a:endParaRPr>
          </a:p>
        </p:txBody>
      </p:sp>
      <p:sp>
        <p:nvSpPr>
          <p:cNvPr id="1265" name="Google Shape;1265;p15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
        <p:nvSpPr>
          <p:cNvPr id="1266" name="Google Shape;1266;p152"/>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Utiliza los selectores para dar estilos.</a:t>
            </a:r>
            <a:endParaRPr sz="2000">
              <a:solidFill>
                <a:srgbClr val="999999"/>
              </a:solidFill>
              <a:latin typeface="DM Sans"/>
              <a:ea typeface="DM Sans"/>
              <a:cs typeface="DM Sans"/>
              <a:sym typeface="DM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grpSp>
        <p:nvGrpSpPr>
          <p:cNvPr id="1271" name="Google Shape;1271;p153"/>
          <p:cNvGrpSpPr/>
          <p:nvPr/>
        </p:nvGrpSpPr>
        <p:grpSpPr>
          <a:xfrm>
            <a:off x="457347" y="468297"/>
            <a:ext cx="431074" cy="431074"/>
            <a:chOff x="974706" y="2467173"/>
            <a:chExt cx="738900" cy="738900"/>
          </a:xfrm>
        </p:grpSpPr>
        <p:sp>
          <p:nvSpPr>
            <p:cNvPr id="1272" name="Google Shape;1272;p15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3" name="Google Shape;1273;p15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274" name="Google Shape;1274;p153"/>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Selectores</a:t>
            </a:r>
            <a:endParaRPr b="1" sz="4000">
              <a:solidFill>
                <a:schemeClr val="dk1"/>
              </a:solidFill>
              <a:latin typeface="DM Sans"/>
              <a:ea typeface="DM Sans"/>
              <a:cs typeface="DM Sans"/>
              <a:sym typeface="DM Sans"/>
            </a:endParaRPr>
          </a:p>
        </p:txBody>
      </p:sp>
      <p:pic>
        <p:nvPicPr>
          <p:cNvPr id="1275" name="Google Shape;1275;p15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276" name="Google Shape;1276;p153"/>
          <p:cNvSpPr txBox="1"/>
          <p:nvPr/>
        </p:nvSpPr>
        <p:spPr>
          <a:xfrm>
            <a:off x="605850" y="216656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archivo HTML creado previamente, agrega un div con un párrafo lleno de texto, y asígnale la clase “actividad1”. Además, crea un archivo CSS con una clase llamada “actividad1”; y asígnale la propiedad color con valor naranja (orange). </a:t>
            </a:r>
            <a:endParaRPr sz="1350">
              <a:latin typeface="DM Sans"/>
              <a:ea typeface="DM Sans"/>
              <a:cs typeface="DM Sans"/>
              <a:sym typeface="DM Sans"/>
            </a:endParaRPr>
          </a:p>
        </p:txBody>
      </p:sp>
      <p:sp>
        <p:nvSpPr>
          <p:cNvPr id="1277" name="Google Shape;1277;p15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54"/>
          <p:cNvSpPr txBox="1"/>
          <p:nvPr/>
        </p:nvSpPr>
        <p:spPr>
          <a:xfrm>
            <a:off x="1541400" y="624750"/>
            <a:ext cx="60612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3000">
                <a:solidFill>
                  <a:schemeClr val="accent6"/>
                </a:solidFill>
                <a:latin typeface="DM Sans"/>
                <a:ea typeface="DM Sans"/>
                <a:cs typeface="DM Sans"/>
                <a:sym typeface="DM Sans"/>
              </a:rPr>
              <a:t>Profundiza y conoce atajos en nuestra </a:t>
            </a:r>
            <a:r>
              <a:rPr b="1" lang="es" sz="3000" u="sng">
                <a:solidFill>
                  <a:srgbClr val="83AEFB"/>
                </a:solidFill>
                <a:latin typeface="DM Sans"/>
                <a:ea typeface="DM Sans"/>
                <a:cs typeface="DM Sans"/>
                <a:sym typeface="DM Sans"/>
                <a:hlinkClick r:id="rId3">
                  <a:extLst>
                    <a:ext uri="{A12FA001-AC4F-418D-AE19-62706E023703}">
                      <ahyp:hlinkClr val="tx"/>
                    </a:ext>
                  </a:extLst>
                </a:hlinkClick>
              </a:rPr>
              <a:t>Cheat Sheet</a:t>
            </a:r>
            <a:endParaRPr b="1" sz="4000">
              <a:solidFill>
                <a:srgbClr val="83AEFB"/>
              </a:solidFill>
              <a:latin typeface="DM Sans"/>
              <a:ea typeface="DM Sans"/>
              <a:cs typeface="DM Sans"/>
              <a:sym typeface="DM Sans"/>
            </a:endParaRPr>
          </a:p>
        </p:txBody>
      </p:sp>
      <p:pic>
        <p:nvPicPr>
          <p:cNvPr id="1283" name="Google Shape;1283;p154"/>
          <p:cNvPicPr preferRelativeResize="0"/>
          <p:nvPr/>
        </p:nvPicPr>
        <p:blipFill>
          <a:blip r:embed="rId4">
            <a:alphaModFix/>
          </a:blip>
          <a:stretch>
            <a:fillRect/>
          </a:stretch>
        </p:blipFill>
        <p:spPr>
          <a:xfrm>
            <a:off x="2516187" y="1929125"/>
            <a:ext cx="4111625" cy="23174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grpSp>
        <p:nvGrpSpPr>
          <p:cNvPr id="1288" name="Google Shape;1288;p155"/>
          <p:cNvGrpSpPr/>
          <p:nvPr/>
        </p:nvGrpSpPr>
        <p:grpSpPr>
          <a:xfrm>
            <a:off x="4202551" y="905623"/>
            <a:ext cx="738900" cy="738900"/>
            <a:chOff x="7208351" y="2467173"/>
            <a:chExt cx="738900" cy="738900"/>
          </a:xfrm>
        </p:grpSpPr>
        <p:sp>
          <p:nvSpPr>
            <p:cNvPr id="1289" name="Google Shape;1289;p15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0" name="Google Shape;1290;p155"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291" name="Google Shape;1291;p155"/>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Primera </a:t>
            </a:r>
            <a:r>
              <a:rPr b="1" lang="es" sz="4000">
                <a:solidFill>
                  <a:schemeClr val="lt1"/>
                </a:solidFill>
                <a:latin typeface="DM Sans"/>
                <a:ea typeface="DM Sans"/>
                <a:cs typeface="DM Sans"/>
                <a:sym typeface="DM Sans"/>
              </a:rPr>
              <a:t>pre-entrega</a:t>
            </a:r>
            <a:endParaRPr b="1" sz="4000">
              <a:solidFill>
                <a:schemeClr val="lt1"/>
              </a:solidFill>
              <a:latin typeface="DM Sans"/>
              <a:ea typeface="DM Sans"/>
              <a:cs typeface="DM Sans"/>
              <a:sym typeface="DM Sans"/>
            </a:endParaRPr>
          </a:p>
        </p:txBody>
      </p:sp>
      <p:sp>
        <p:nvSpPr>
          <p:cNvPr id="1292" name="Google Shape;1292;p155"/>
          <p:cNvSpPr txBox="1"/>
          <p:nvPr/>
        </p:nvSpPr>
        <p:spPr>
          <a:xfrm>
            <a:off x="475500" y="2944675"/>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que viene se presentará la primera parte del Proyecto Final,  que </a:t>
            </a:r>
            <a:r>
              <a:rPr lang="es" sz="2000">
                <a:solidFill>
                  <a:schemeClr val="accent6"/>
                </a:solidFill>
                <a:latin typeface="DM Sans"/>
                <a:ea typeface="DM Sans"/>
                <a:cs typeface="DM Sans"/>
                <a:sym typeface="DM Sans"/>
              </a:rPr>
              <a:t>nuclea temas vistos entre</a:t>
            </a:r>
            <a:r>
              <a:rPr lang="es" sz="2000">
                <a:solidFill>
                  <a:schemeClr val="lt1"/>
                </a:solidFill>
                <a:latin typeface="DM Sans"/>
                <a:ea typeface="DM Sans"/>
                <a:cs typeface="DM Sans"/>
                <a:sym typeface="DM Sans"/>
              </a:rPr>
              <a:t> </a:t>
            </a:r>
            <a:r>
              <a:rPr lang="es" sz="2000">
                <a:solidFill>
                  <a:schemeClr val="accent6"/>
                </a:solidFill>
                <a:latin typeface="DM Sans"/>
                <a:ea typeface="DM Sans"/>
                <a:cs typeface="DM Sans"/>
                <a:sym typeface="DM Sans"/>
              </a:rPr>
              <a:t>las clases 1 y 2</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a:p>
            <a:pPr indent="0" lvl="0" marL="0" rtl="0" algn="ctr">
              <a:spcBef>
                <a:spcPts val="0"/>
              </a:spcBef>
              <a:spcAft>
                <a:spcPts val="0"/>
              </a:spcAft>
              <a:buNone/>
            </a:pPr>
            <a:r>
              <a:rPr lang="es" sz="2000">
                <a:solidFill>
                  <a:schemeClr val="lt1"/>
                </a:solidFill>
                <a:latin typeface="DM Sans"/>
                <a:ea typeface="DM Sans"/>
                <a:cs typeface="DM Sans"/>
                <a:sym typeface="DM Sans"/>
              </a:rPr>
              <a:t>Recuerda que tendrás 7 días para subirla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56"/>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56"/>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s" sz="3700">
                <a:solidFill>
                  <a:srgbClr val="EAFF6A"/>
                </a:solidFill>
                <a:latin typeface="DM Sans"/>
                <a:ea typeface="DM Sans"/>
                <a:cs typeface="DM Sans"/>
                <a:sym typeface="DM Sans"/>
              </a:rPr>
              <a:t>Bolsa de Empleos</a:t>
            </a:r>
            <a:r>
              <a:rPr b="1" lang="es"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1299" name="Google Shape;1299;p156"/>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Un espacio para seguir </a:t>
            </a:r>
            <a:r>
              <a:rPr b="1" lang="es" sz="1350">
                <a:solidFill>
                  <a:schemeClr val="lt1"/>
                </a:solidFill>
                <a:latin typeface="DM Sans"/>
                <a:ea typeface="DM Sans"/>
                <a:cs typeface="DM Sans"/>
                <a:sym typeface="DM Sans"/>
              </a:rPr>
              <a:t>potenciando tu carrera</a:t>
            </a:r>
            <a:r>
              <a:rPr lang="es" sz="1350">
                <a:solidFill>
                  <a:schemeClr val="lt1"/>
                </a:solidFill>
                <a:latin typeface="DM Sans"/>
                <a:ea typeface="DM Sans"/>
                <a:cs typeface="DM Sans"/>
                <a:sym typeface="DM Sans"/>
              </a:rPr>
              <a:t> y que tengas más </a:t>
            </a:r>
            <a:r>
              <a:rPr b="1" lang="es" sz="1350">
                <a:solidFill>
                  <a:schemeClr val="lt1"/>
                </a:solidFill>
                <a:latin typeface="DM Sans"/>
                <a:ea typeface="DM Sans"/>
                <a:cs typeface="DM Sans"/>
                <a:sym typeface="DM Sans"/>
              </a:rPr>
              <a:t>oportunidades de inserción laboral</a:t>
            </a: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s" sz="1350">
                <a:solidFill>
                  <a:schemeClr val="lt1"/>
                </a:solidFill>
                <a:latin typeface="DM Sans"/>
                <a:ea typeface="DM Sans"/>
                <a:cs typeface="DM Sans"/>
                <a:sym typeface="DM Sans"/>
              </a:rPr>
              <a:t>Podrás encontrar la </a:t>
            </a:r>
            <a:r>
              <a:rPr b="1" lang="es" sz="1350">
                <a:solidFill>
                  <a:schemeClr val="lt1"/>
                </a:solidFill>
                <a:latin typeface="DM Sans"/>
                <a:ea typeface="DM Sans"/>
                <a:cs typeface="DM Sans"/>
                <a:sym typeface="DM Sans"/>
              </a:rPr>
              <a:t>Bolsa de Empleos </a:t>
            </a:r>
            <a:r>
              <a:rPr lang="es"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s"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1300" name="Google Shape;1300;p156"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1301" name="Google Shape;1301;p156"/>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1302" name="Google Shape;1302;p156"/>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1303" name="Google Shape;1303;p156"/>
          <p:cNvGrpSpPr/>
          <p:nvPr/>
        </p:nvGrpSpPr>
        <p:grpSpPr>
          <a:xfrm>
            <a:off x="2560438" y="3996550"/>
            <a:ext cx="1134384" cy="280804"/>
            <a:chOff x="2560438" y="3920350"/>
            <a:chExt cx="1134384" cy="280804"/>
          </a:xfrm>
        </p:grpSpPr>
        <p:pic>
          <p:nvPicPr>
            <p:cNvPr id="1304" name="Google Shape;1304;p156"/>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1305" name="Google Shape;1305;p156"/>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1306" name="Google Shape;1306;p156"/>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5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5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parte II</a:t>
            </a:r>
            <a:endParaRPr sz="4000">
              <a:solidFill>
                <a:schemeClr val="lt1"/>
              </a:solidFill>
              <a:latin typeface="DM Sans"/>
              <a:ea typeface="DM Sans"/>
              <a:cs typeface="DM Sans"/>
              <a:sym typeface="DM Sans"/>
            </a:endParaRPr>
          </a:p>
        </p:txBody>
      </p:sp>
      <p:sp>
        <p:nvSpPr>
          <p:cNvPr id="1317" name="Google Shape;1317;p158"/>
          <p:cNvSpPr txBox="1"/>
          <p:nvPr/>
        </p:nvSpPr>
        <p:spPr>
          <a:xfrm>
            <a:off x="2109143" y="2045163"/>
            <a:ext cx="4925700" cy="2409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Bases y sintaxis de CSS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Padres e hijos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Etiquetas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Herencia y cascada</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Primeras propiedades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Estilos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Unidades de medida</a:t>
            </a:r>
            <a:endParaRPr sz="1350">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3"/>
          <p:cNvSpPr txBox="1"/>
          <p:nvPr/>
        </p:nvSpPr>
        <p:spPr>
          <a:xfrm>
            <a:off x="1461300" y="345975"/>
            <a:ext cx="62301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Enlaces internos</a:t>
            </a:r>
            <a:endParaRPr b="1" sz="3500">
              <a:solidFill>
                <a:schemeClr val="lt1"/>
              </a:solidFill>
              <a:latin typeface="DM Sans"/>
              <a:ea typeface="DM Sans"/>
              <a:cs typeface="DM Sans"/>
              <a:sym typeface="DM Sans"/>
            </a:endParaRPr>
          </a:p>
        </p:txBody>
      </p:sp>
      <p:sp>
        <p:nvSpPr>
          <p:cNvPr id="205" name="Google Shape;205;p33"/>
          <p:cNvSpPr txBox="1"/>
          <p:nvPr/>
        </p:nvSpPr>
        <p:spPr>
          <a:xfrm>
            <a:off x="973200" y="1235875"/>
            <a:ext cx="7197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Los enlaces internos permiten referenciar secciones de la misma página, para lo cual se utiliza el id:</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pSp>
        <p:nvGrpSpPr>
          <p:cNvPr id="206" name="Google Shape;206;p33"/>
          <p:cNvGrpSpPr/>
          <p:nvPr/>
        </p:nvGrpSpPr>
        <p:grpSpPr>
          <a:xfrm>
            <a:off x="8212551" y="169348"/>
            <a:ext cx="738900" cy="738900"/>
            <a:chOff x="473351" y="619523"/>
            <a:chExt cx="738900" cy="738900"/>
          </a:xfrm>
        </p:grpSpPr>
        <p:sp>
          <p:nvSpPr>
            <p:cNvPr id="207" name="Google Shape;207;p3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8" name="Google Shape;208;p3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09" name="Google Shape;209;p33"/>
          <p:cNvSpPr txBox="1"/>
          <p:nvPr/>
        </p:nvSpPr>
        <p:spPr>
          <a:xfrm>
            <a:off x="1077725" y="2939950"/>
            <a:ext cx="7197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1" lang="es">
                <a:latin typeface="DM Sans"/>
                <a:ea typeface="DM Sans"/>
                <a:cs typeface="DM Sans"/>
                <a:sym typeface="DM Sans"/>
              </a:rPr>
              <a:t>El </a:t>
            </a:r>
            <a:r>
              <a:rPr b="1" i="1" lang="es">
                <a:latin typeface="DM Sans"/>
                <a:ea typeface="DM Sans"/>
                <a:cs typeface="DM Sans"/>
                <a:sym typeface="DM Sans"/>
              </a:rPr>
              <a:t>id</a:t>
            </a:r>
            <a:r>
              <a:rPr i="1" lang="es">
                <a:latin typeface="DM Sans"/>
                <a:ea typeface="DM Sans"/>
                <a:cs typeface="DM Sans"/>
                <a:sym typeface="DM Sans"/>
              </a:rPr>
              <a:t> es un </a:t>
            </a:r>
            <a:r>
              <a:rPr b="1" i="1" lang="es">
                <a:latin typeface="DM Sans"/>
                <a:ea typeface="DM Sans"/>
                <a:cs typeface="DM Sans"/>
                <a:sym typeface="DM Sans"/>
              </a:rPr>
              <a:t>atributo</a:t>
            </a:r>
            <a:r>
              <a:rPr i="1" lang="es">
                <a:latin typeface="DM Sans"/>
                <a:ea typeface="DM Sans"/>
                <a:cs typeface="DM Sans"/>
                <a:sym typeface="DM Sans"/>
              </a:rPr>
              <a:t> de los elementos html, que nos permite identificar de manera inequívoca a dicho elemento entre todos los demás que conforman el documento.</a:t>
            </a:r>
            <a:endParaRPr i="1">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rPr i="1" lang="es">
                <a:latin typeface="DM Sans"/>
                <a:ea typeface="DM Sans"/>
                <a:cs typeface="DM Sans"/>
                <a:sym typeface="DM Sans"/>
              </a:rPr>
              <a:t>Por lo tanto, el </a:t>
            </a:r>
            <a:r>
              <a:rPr b="1" i="1" lang="es">
                <a:latin typeface="DM Sans"/>
                <a:ea typeface="DM Sans"/>
                <a:cs typeface="DM Sans"/>
                <a:sym typeface="DM Sans"/>
              </a:rPr>
              <a:t>valor</a:t>
            </a:r>
            <a:r>
              <a:rPr i="1" lang="es">
                <a:latin typeface="DM Sans"/>
                <a:ea typeface="DM Sans"/>
                <a:cs typeface="DM Sans"/>
                <a:sym typeface="DM Sans"/>
              </a:rPr>
              <a:t> de dicho atributo debe ser </a:t>
            </a:r>
            <a:r>
              <a:rPr b="1" i="1" lang="es">
                <a:latin typeface="DM Sans"/>
                <a:ea typeface="DM Sans"/>
                <a:cs typeface="DM Sans"/>
                <a:sym typeface="DM Sans"/>
              </a:rPr>
              <a:t>único para cada elemento</a:t>
            </a:r>
            <a:r>
              <a:rPr i="1" lang="es">
                <a:latin typeface="DM Sans"/>
                <a:ea typeface="DM Sans"/>
                <a:cs typeface="DM Sans"/>
                <a:sym typeface="DM Sans"/>
              </a:rPr>
              <a:t>, y no se debe repetir a lo largo del documento.</a:t>
            </a:r>
            <a:endParaRPr i="1">
              <a:latin typeface="DM Sans"/>
              <a:ea typeface="DM Sans"/>
              <a:cs typeface="DM Sans"/>
              <a:sym typeface="DM Sans"/>
            </a:endParaRPr>
          </a:p>
        </p:txBody>
      </p:sp>
      <p:graphicFrame>
        <p:nvGraphicFramePr>
          <p:cNvPr id="210" name="Google Shape;210;p33"/>
          <p:cNvGraphicFramePr/>
          <p:nvPr/>
        </p:nvGraphicFramePr>
        <p:xfrm>
          <a:off x="1217050" y="1961625"/>
          <a:ext cx="3000000" cy="3000000"/>
        </p:xfrm>
        <a:graphic>
          <a:graphicData uri="http://schemas.openxmlformats.org/drawingml/2006/table">
            <a:tbl>
              <a:tblPr>
                <a:noFill/>
                <a:tableStyleId>{906A5A35-14C0-4A87-8A34-61DE7B4E7E49}</a:tableStyleId>
              </a:tblPr>
              <a:tblGrid>
                <a:gridCol w="59436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350" u="none" cap="none" strike="noStrike">
                          <a:solidFill>
                            <a:srgbClr val="D9D9D9"/>
                          </a:solidFill>
                          <a:latin typeface="DM Sans"/>
                          <a:ea typeface="DM Sans"/>
                          <a:cs typeface="DM Sans"/>
                          <a:sym typeface="DM Sans"/>
                        </a:rPr>
                        <a:t>&lt;</a:t>
                      </a:r>
                      <a:r>
                        <a:rPr lang="es" sz="1350" u="none" cap="none" strike="noStrike">
                          <a:solidFill>
                            <a:srgbClr val="E06666"/>
                          </a:solidFill>
                          <a:latin typeface="DM Sans"/>
                          <a:ea typeface="DM Sans"/>
                          <a:cs typeface="DM Sans"/>
                          <a:sym typeface="DM Sans"/>
                        </a:rPr>
                        <a:t>a</a:t>
                      </a:r>
                      <a:r>
                        <a:rPr lang="es" sz="1350" u="none" cap="none" strike="noStrike">
                          <a:solidFill>
                            <a:srgbClr val="D9D9D9"/>
                          </a:solidFill>
                          <a:latin typeface="DM Sans"/>
                          <a:ea typeface="DM Sans"/>
                          <a:cs typeface="DM Sans"/>
                          <a:sym typeface="DM Sans"/>
                        </a:rPr>
                        <a:t> </a:t>
                      </a:r>
                      <a:r>
                        <a:rPr lang="es" sz="1350" u="none" cap="none" strike="noStrike">
                          <a:solidFill>
                            <a:srgbClr val="FF9900"/>
                          </a:solidFill>
                          <a:latin typeface="DM Sans"/>
                          <a:ea typeface="DM Sans"/>
                          <a:cs typeface="DM Sans"/>
                          <a:sym typeface="DM Sans"/>
                        </a:rPr>
                        <a:t>href</a:t>
                      </a:r>
                      <a:r>
                        <a:rPr lang="es" sz="1350" u="none" cap="none" strike="noStrike">
                          <a:solidFill>
                            <a:srgbClr val="D9D9D9"/>
                          </a:solidFill>
                          <a:latin typeface="DM Sans"/>
                          <a:ea typeface="DM Sans"/>
                          <a:cs typeface="DM Sans"/>
                          <a:sym typeface="DM Sans"/>
                        </a:rPr>
                        <a:t>=</a:t>
                      </a:r>
                      <a:r>
                        <a:rPr lang="es" sz="1350" u="none" cap="none" strike="noStrike">
                          <a:solidFill>
                            <a:srgbClr val="93C47D"/>
                          </a:solidFill>
                          <a:latin typeface="DM Sans"/>
                          <a:ea typeface="DM Sans"/>
                          <a:cs typeface="DM Sans"/>
                          <a:sym typeface="DM Sans"/>
                        </a:rPr>
                        <a:t>"#pie"</a:t>
                      </a:r>
                      <a:r>
                        <a:rPr lang="es" sz="1350" u="none" cap="none" strike="noStrike">
                          <a:solidFill>
                            <a:srgbClr val="D9D9D9"/>
                          </a:solidFill>
                          <a:latin typeface="DM Sans"/>
                          <a:ea typeface="DM Sans"/>
                          <a:cs typeface="DM Sans"/>
                          <a:sym typeface="DM Sans"/>
                        </a:rPr>
                        <a:t>&gt;Ir al pie de página&lt;/</a:t>
                      </a:r>
                      <a:r>
                        <a:rPr lang="es" sz="1350" u="none" cap="none" strike="noStrike">
                          <a:solidFill>
                            <a:srgbClr val="E06666"/>
                          </a:solidFill>
                          <a:latin typeface="DM Sans"/>
                          <a:ea typeface="DM Sans"/>
                          <a:cs typeface="DM Sans"/>
                          <a:sym typeface="DM Sans"/>
                        </a:rPr>
                        <a:t>a</a:t>
                      </a:r>
                      <a:r>
                        <a:rPr lang="es" sz="1350" u="none" cap="none" strike="noStrike">
                          <a:solidFill>
                            <a:srgbClr val="D9D9D9"/>
                          </a:solidFill>
                          <a:latin typeface="DM Sans"/>
                          <a:ea typeface="DM Sans"/>
                          <a:cs typeface="DM Sans"/>
                          <a:sym typeface="DM Sans"/>
                        </a:rPr>
                        <a:t>&gt;</a:t>
                      </a:r>
                      <a:endParaRPr sz="1350" u="none" cap="none" strike="noStrike">
                        <a:solidFill>
                          <a:srgbClr val="D9D9D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rPr lang="es" sz="1350" u="none" cap="none" strike="noStrike">
                          <a:solidFill>
                            <a:srgbClr val="D9D9D9"/>
                          </a:solidFill>
                          <a:latin typeface="DM Sans"/>
                          <a:ea typeface="DM Sans"/>
                          <a:cs typeface="DM Sans"/>
                          <a:sym typeface="DM Sans"/>
                        </a:rPr>
                        <a:t>...</a:t>
                      </a:r>
                      <a:endParaRPr sz="1350" u="none" cap="none" strike="noStrike">
                        <a:solidFill>
                          <a:srgbClr val="D9D9D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rPr lang="es" sz="1350" u="none" cap="none" strike="noStrike">
                          <a:solidFill>
                            <a:srgbClr val="D9D9D9"/>
                          </a:solidFill>
                          <a:latin typeface="DM Sans"/>
                          <a:ea typeface="DM Sans"/>
                          <a:cs typeface="DM Sans"/>
                          <a:sym typeface="DM Sans"/>
                        </a:rPr>
                        <a:t>&lt;</a:t>
                      </a:r>
                      <a:r>
                        <a:rPr lang="es" sz="1350" u="none" cap="none" strike="noStrike">
                          <a:solidFill>
                            <a:srgbClr val="E06666"/>
                          </a:solidFill>
                          <a:latin typeface="DM Sans"/>
                          <a:ea typeface="DM Sans"/>
                          <a:cs typeface="DM Sans"/>
                          <a:sym typeface="DM Sans"/>
                        </a:rPr>
                        <a:t>footer</a:t>
                      </a:r>
                      <a:r>
                        <a:rPr lang="es" sz="1350" u="none" cap="none" strike="noStrike">
                          <a:solidFill>
                            <a:srgbClr val="D9D9D9"/>
                          </a:solidFill>
                          <a:latin typeface="DM Sans"/>
                          <a:ea typeface="DM Sans"/>
                          <a:cs typeface="DM Sans"/>
                          <a:sym typeface="DM Sans"/>
                        </a:rPr>
                        <a:t> </a:t>
                      </a:r>
                      <a:r>
                        <a:rPr lang="es" sz="1350" u="none" cap="none" strike="noStrike">
                          <a:solidFill>
                            <a:srgbClr val="FF9900"/>
                          </a:solidFill>
                          <a:latin typeface="DM Sans"/>
                          <a:ea typeface="DM Sans"/>
                          <a:cs typeface="DM Sans"/>
                          <a:sym typeface="DM Sans"/>
                        </a:rPr>
                        <a:t>id</a:t>
                      </a:r>
                      <a:r>
                        <a:rPr lang="es" sz="1350" u="none" cap="none" strike="noStrike">
                          <a:solidFill>
                            <a:srgbClr val="D9D9D9"/>
                          </a:solidFill>
                          <a:latin typeface="DM Sans"/>
                          <a:ea typeface="DM Sans"/>
                          <a:cs typeface="DM Sans"/>
                          <a:sym typeface="DM Sans"/>
                        </a:rPr>
                        <a:t>=</a:t>
                      </a:r>
                      <a:r>
                        <a:rPr lang="es" sz="1350" u="none" cap="none" strike="noStrike">
                          <a:solidFill>
                            <a:srgbClr val="93C47D"/>
                          </a:solidFill>
                          <a:latin typeface="DM Sans"/>
                          <a:ea typeface="DM Sans"/>
                          <a:cs typeface="DM Sans"/>
                          <a:sym typeface="DM Sans"/>
                        </a:rPr>
                        <a:t>"pie"</a:t>
                      </a:r>
                      <a:r>
                        <a:rPr lang="es" sz="1350" u="none" cap="none" strike="noStrike">
                          <a:solidFill>
                            <a:srgbClr val="D9D9D9"/>
                          </a:solidFill>
                          <a:latin typeface="DM Sans"/>
                          <a:ea typeface="DM Sans"/>
                          <a:cs typeface="DM Sans"/>
                          <a:sym typeface="DM Sans"/>
                        </a:rPr>
                        <a:t>&gt;&lt;/</a:t>
                      </a:r>
                      <a:r>
                        <a:rPr lang="es" sz="1350" u="none" cap="none" strike="noStrike">
                          <a:solidFill>
                            <a:srgbClr val="E06666"/>
                          </a:solidFill>
                          <a:latin typeface="DM Sans"/>
                          <a:ea typeface="DM Sans"/>
                          <a:cs typeface="DM Sans"/>
                          <a:sym typeface="DM Sans"/>
                        </a:rPr>
                        <a:t>footer</a:t>
                      </a:r>
                      <a:r>
                        <a:rPr lang="es" sz="1350" u="none" cap="none" strike="noStrike">
                          <a:solidFill>
                            <a:srgbClr val="D9D9D9"/>
                          </a:solidFill>
                          <a:latin typeface="DM Sans"/>
                          <a:ea typeface="DM Sans"/>
                          <a:cs typeface="DM Sans"/>
                          <a:sym typeface="DM Sans"/>
                        </a:rPr>
                        <a:t>&gt;</a:t>
                      </a:r>
                      <a:endParaRPr sz="1350" u="none" cap="none" strike="noStrike">
                        <a:solidFill>
                          <a:srgbClr val="D9D9D9"/>
                        </a:solidFill>
                        <a:latin typeface="DM Sans"/>
                        <a:ea typeface="DM Sans"/>
                        <a:cs typeface="DM Sans"/>
                        <a:sym typeface="DM Sans"/>
                      </a:endParaRPr>
                    </a:p>
                  </a:txBody>
                  <a:tcPr marT="63500" marB="63500" marR="63500" marL="63500">
                    <a:solidFill>
                      <a:schemeClr val="accent2"/>
                    </a:solidFill>
                  </a:tcPr>
                </a:tc>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59"/>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1323" name="Google Shape;1323;p159"/>
          <p:cNvGrpSpPr/>
          <p:nvPr/>
        </p:nvGrpSpPr>
        <p:grpSpPr>
          <a:xfrm>
            <a:off x="4202550" y="994173"/>
            <a:ext cx="738900" cy="738900"/>
            <a:chOff x="4202550" y="994173"/>
            <a:chExt cx="738900" cy="738900"/>
          </a:xfrm>
        </p:grpSpPr>
        <p:sp>
          <p:nvSpPr>
            <p:cNvPr id="1324" name="Google Shape;1324;p15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325" name="Google Shape;1325;p15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60"/>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1331" name="Google Shape;1331;p160"/>
          <p:cNvGrpSpPr/>
          <p:nvPr/>
        </p:nvGrpSpPr>
        <p:grpSpPr>
          <a:xfrm>
            <a:off x="457358" y="468285"/>
            <a:ext cx="431074" cy="431074"/>
            <a:chOff x="4202550" y="994173"/>
            <a:chExt cx="738900" cy="738900"/>
          </a:xfrm>
        </p:grpSpPr>
        <p:sp>
          <p:nvSpPr>
            <p:cNvPr id="1332" name="Google Shape;1332;p16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333" name="Google Shape;1333;p160"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1334" name="Google Shape;1334;p16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1335" name="Google Shape;1335;p160"/>
          <p:cNvSpPr txBox="1"/>
          <p:nvPr/>
        </p:nvSpPr>
        <p:spPr>
          <a:xfrm>
            <a:off x="457350" y="1725800"/>
            <a:ext cx="5262900" cy="139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Arial"/>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Patrones sutiles</a:t>
            </a:r>
            <a:r>
              <a:rPr lang="es" sz="1350">
                <a:solidFill>
                  <a:srgbClr val="FF0000"/>
                </a:solidFill>
                <a:latin typeface="DM Sans"/>
                <a:ea typeface="DM Sans"/>
                <a:cs typeface="DM Sans"/>
                <a:sym typeface="DM Sans"/>
              </a:rPr>
              <a:t> </a:t>
            </a:r>
            <a:r>
              <a:rPr lang="es" sz="1350">
                <a:solidFill>
                  <a:srgbClr val="999999"/>
                </a:solidFill>
                <a:latin typeface="DM Sans"/>
                <a:ea typeface="DM Sans"/>
                <a:cs typeface="DM Sans"/>
                <a:sym typeface="DM Sans"/>
              </a:rPr>
              <a:t>| </a:t>
            </a:r>
            <a:r>
              <a:rPr b="1" lang="es" sz="1350">
                <a:solidFill>
                  <a:srgbClr val="999999"/>
                </a:solidFill>
                <a:latin typeface="DM Sans"/>
                <a:ea typeface="DM Sans"/>
                <a:cs typeface="DM Sans"/>
                <a:sym typeface="DM Sans"/>
              </a:rPr>
              <a:t>Toptal</a:t>
            </a:r>
            <a:endParaRPr sz="1350">
              <a:solidFill>
                <a:srgbClr val="999999"/>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Arial"/>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Recursos de Dominio Público</a:t>
            </a:r>
            <a:r>
              <a:rPr lang="es" sz="1350">
                <a:solidFill>
                  <a:schemeClr val="dk1"/>
                </a:solidFill>
                <a:latin typeface="DM Sans"/>
                <a:ea typeface="DM Sans"/>
                <a:cs typeface="DM Sans"/>
                <a:sym typeface="DM Sans"/>
              </a:rPr>
              <a:t> </a:t>
            </a:r>
            <a:r>
              <a:rPr lang="es" sz="1350">
                <a:solidFill>
                  <a:srgbClr val="999999"/>
                </a:solidFill>
                <a:latin typeface="DM Sans"/>
                <a:ea typeface="DM Sans"/>
                <a:cs typeface="DM Sans"/>
                <a:sym typeface="DM Sans"/>
              </a:rPr>
              <a:t>| </a:t>
            </a:r>
            <a:r>
              <a:rPr b="1" lang="es" sz="1350">
                <a:solidFill>
                  <a:srgbClr val="999999"/>
                </a:solidFill>
                <a:latin typeface="DM Sans"/>
                <a:ea typeface="DM Sans"/>
                <a:cs typeface="DM Sans"/>
                <a:sym typeface="DM Sans"/>
              </a:rPr>
              <a:t>Internet Archive</a:t>
            </a:r>
            <a:endParaRPr b="1" sz="1350">
              <a:solidFill>
                <a:srgbClr val="999999"/>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Helvetica Neue"/>
              <a:buChar char="✓"/>
            </a:pPr>
            <a:r>
              <a:rPr lang="es" sz="1350" u="sng">
                <a:solidFill>
                  <a:srgbClr val="83AEFB"/>
                </a:solidFill>
                <a:latin typeface="DM Sans"/>
                <a:ea typeface="DM Sans"/>
                <a:cs typeface="DM Sans"/>
                <a:sym typeface="DM Sans"/>
                <a:hlinkClick r:id="rId6">
                  <a:extLst>
                    <a:ext uri="{A12FA001-AC4F-418D-AE19-62706E023703}">
                      <ahyp:hlinkClr val="tx"/>
                    </a:ext>
                  </a:extLst>
                </a:hlinkClick>
              </a:rPr>
              <a:t>Jardin Zen CSS</a:t>
            </a:r>
            <a:r>
              <a:rPr b="1"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a:t>
            </a:r>
            <a:r>
              <a:rPr lang="es" sz="1350">
                <a:solidFill>
                  <a:srgbClr val="999999"/>
                </a:solidFill>
                <a:latin typeface="DM Sans"/>
                <a:ea typeface="DM Sans"/>
                <a:cs typeface="DM Sans"/>
                <a:sym typeface="DM Sans"/>
              </a:rPr>
              <a:t> </a:t>
            </a:r>
            <a:r>
              <a:rPr b="1" lang="es" sz="1350">
                <a:solidFill>
                  <a:srgbClr val="999999"/>
                </a:solidFill>
                <a:latin typeface="DM Sans"/>
                <a:ea typeface="DM Sans"/>
                <a:cs typeface="DM Sans"/>
                <a:sym typeface="DM Sans"/>
              </a:rPr>
              <a:t>CSS Zen Garden</a:t>
            </a:r>
            <a:endParaRPr sz="1350" u="sng">
              <a:solidFill>
                <a:srgbClr val="999999"/>
              </a:solidFill>
              <a:latin typeface="DM Sans"/>
              <a:ea typeface="DM Sans"/>
              <a:cs typeface="DM Sans"/>
              <a:sym typeface="DM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6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6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163"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Multimedia en HTML</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35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Imágenes</a:t>
            </a:r>
            <a:endParaRPr b="1" i="0" sz="3500" u="none" cap="none" strike="noStrike">
              <a:solidFill>
                <a:schemeClr val="lt1"/>
              </a:solidFill>
              <a:latin typeface="DM Sans"/>
              <a:ea typeface="DM Sans"/>
              <a:cs typeface="DM Sans"/>
              <a:sym typeface="DM Sans"/>
            </a:endParaRPr>
          </a:p>
        </p:txBody>
      </p:sp>
      <p:sp>
        <p:nvSpPr>
          <p:cNvPr id="222" name="Google Shape;222;p35"/>
          <p:cNvSpPr txBox="1"/>
          <p:nvPr/>
        </p:nvSpPr>
        <p:spPr>
          <a:xfrm>
            <a:off x="985075" y="1310400"/>
            <a:ext cx="6821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 Enriquecen el HTML: las imágenes son elementos que, bien utilizados, mejoran la experiencia de los usuarios.</a:t>
            </a:r>
            <a:endParaRPr b="0" i="0" sz="1350" u="none" cap="none" strike="noStrike">
              <a:solidFill>
                <a:srgbClr val="000000"/>
              </a:solidFill>
              <a:latin typeface="DM Sans"/>
              <a:ea typeface="DM Sans"/>
              <a:cs typeface="DM Sans"/>
              <a:sym typeface="DM Sans"/>
            </a:endParaRPr>
          </a:p>
        </p:txBody>
      </p:sp>
      <p:pic>
        <p:nvPicPr>
          <p:cNvPr id="223" name="Google Shape;223;p35"/>
          <p:cNvPicPr preferRelativeResize="0"/>
          <p:nvPr/>
        </p:nvPicPr>
        <p:blipFill>
          <a:blip r:embed="rId3">
            <a:alphaModFix/>
          </a:blip>
          <a:stretch>
            <a:fillRect/>
          </a:stretch>
        </p:blipFill>
        <p:spPr>
          <a:xfrm>
            <a:off x="1829225" y="1994900"/>
            <a:ext cx="5485551" cy="2139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Insertar imágenes</a:t>
            </a:r>
            <a:endParaRPr b="1" i="0" sz="4000" u="none" cap="none" strike="noStrike">
              <a:solidFill>
                <a:schemeClr val="dk1"/>
              </a:solidFill>
              <a:latin typeface="DM Sans"/>
              <a:ea typeface="DM Sans"/>
              <a:cs typeface="DM Sans"/>
              <a:sym typeface="DM Sans"/>
            </a:endParaRPr>
          </a:p>
        </p:txBody>
      </p:sp>
      <p:sp>
        <p:nvSpPr>
          <p:cNvPr id="229" name="Google Shape;229;p36"/>
          <p:cNvSpPr txBox="1"/>
          <p:nvPr/>
        </p:nvSpPr>
        <p:spPr>
          <a:xfrm>
            <a:off x="476250" y="174532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Se insertan con la etiqueta &lt;img/&gt;, que pertenece al grupo de las etiquetas abiertas, autocontenidas o que “se cierran a sí mismas” (con la barra al final).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Para funcionar requiere, como mínimo, indicar en dónde está el archivo a mostrar. Eso se hace con el atributo “src” (el source o fuente), que respeta todas las reglas de ruteo vistas en los links.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230" name="Google Shape;230;p36"/>
          <p:cNvSpPr txBox="1"/>
          <p:nvPr/>
        </p:nvSpPr>
        <p:spPr>
          <a:xfrm>
            <a:off x="4527575" y="174532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👥Se comportan como elementos de línea, esto significa que se verán una al lado de la otra.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7"/>
          <p:cNvSpPr txBox="1"/>
          <p:nvPr/>
        </p:nvSpPr>
        <p:spPr>
          <a:xfrm>
            <a:off x="1461300" y="345975"/>
            <a:ext cx="62301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Atributo </a:t>
            </a:r>
            <a:r>
              <a:rPr b="1" i="1" lang="es" sz="3500">
                <a:solidFill>
                  <a:schemeClr val="lt1"/>
                </a:solidFill>
                <a:latin typeface="DM Sans"/>
                <a:ea typeface="DM Sans"/>
                <a:cs typeface="DM Sans"/>
                <a:sym typeface="DM Sans"/>
              </a:rPr>
              <a:t>“alt”</a:t>
            </a:r>
            <a:endParaRPr b="1" i="1" sz="3500">
              <a:solidFill>
                <a:schemeClr val="lt1"/>
              </a:solidFill>
              <a:latin typeface="DM Sans"/>
              <a:ea typeface="DM Sans"/>
              <a:cs typeface="DM Sans"/>
              <a:sym typeface="DM Sans"/>
            </a:endParaRPr>
          </a:p>
        </p:txBody>
      </p:sp>
      <p:sp>
        <p:nvSpPr>
          <p:cNvPr id="237" name="Google Shape;237;p37"/>
          <p:cNvSpPr txBox="1"/>
          <p:nvPr/>
        </p:nvSpPr>
        <p:spPr>
          <a:xfrm>
            <a:off x="973200" y="1235875"/>
            <a:ext cx="7197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“alt” es un texto que debe representar la foto que se está visualizando. Tiene que ser conciso y breve, pero dejar en claro de qué se trata la imagen.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pSp>
        <p:nvGrpSpPr>
          <p:cNvPr id="238" name="Google Shape;238;p37"/>
          <p:cNvGrpSpPr/>
          <p:nvPr/>
        </p:nvGrpSpPr>
        <p:grpSpPr>
          <a:xfrm>
            <a:off x="8212551" y="169348"/>
            <a:ext cx="738900" cy="738900"/>
            <a:chOff x="473351" y="619523"/>
            <a:chExt cx="738900" cy="738900"/>
          </a:xfrm>
        </p:grpSpPr>
        <p:sp>
          <p:nvSpPr>
            <p:cNvPr id="239" name="Google Shape;239;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0" name="Google Shape;240;p3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41" name="Google Shape;241;p37"/>
          <p:cNvSpPr txBox="1"/>
          <p:nvPr/>
        </p:nvSpPr>
        <p:spPr>
          <a:xfrm>
            <a:off x="1077725" y="2939950"/>
            <a:ext cx="719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aphicFrame>
        <p:nvGraphicFramePr>
          <p:cNvPr id="242" name="Google Shape;242;p37"/>
          <p:cNvGraphicFramePr/>
          <p:nvPr/>
        </p:nvGraphicFramePr>
        <p:xfrm>
          <a:off x="3056050" y="2165225"/>
          <a:ext cx="3000000" cy="3000000"/>
        </p:xfrm>
        <a:graphic>
          <a:graphicData uri="http://schemas.openxmlformats.org/drawingml/2006/table">
            <a:tbl>
              <a:tblPr>
                <a:noFill/>
                <a:tableStyleId>{906A5A35-14C0-4A87-8A34-61DE7B4E7E49}</a:tableStyleId>
              </a:tblPr>
              <a:tblGrid>
                <a:gridCol w="3506075"/>
              </a:tblGrid>
              <a:tr h="332750">
                <a:tc>
                  <a:txBody>
                    <a:bodyPr/>
                    <a:lstStyle/>
                    <a:p>
                      <a:pPr indent="0" lvl="0" marL="0" rtl="0" algn="l">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img</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src</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"smiley.gif"</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alt</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"Cara sonriente"</a:t>
                      </a:r>
                      <a:r>
                        <a:rPr lang="es" sz="1350">
                          <a:solidFill>
                            <a:srgbClr val="D9D9D9"/>
                          </a:solidFill>
                          <a:latin typeface="DM Sans"/>
                          <a:ea typeface="DM Sans"/>
                          <a:cs typeface="DM Sans"/>
                          <a:sym typeface="DM Sans"/>
                        </a:rPr>
                        <a:t> /&gt;</a:t>
                      </a:r>
                      <a:endParaRPr sz="1350">
                        <a:solidFill>
                          <a:srgbClr val="D9D9D9"/>
                        </a:solidFill>
                        <a:latin typeface="DM Sans"/>
                        <a:ea typeface="DM Sans"/>
                        <a:cs typeface="DM Sans"/>
                        <a:sym typeface="DM Sans"/>
                      </a:endParaRPr>
                    </a:p>
                  </a:txBody>
                  <a:tcPr marT="63500" marB="63500" marR="63500" marL="63500">
                    <a:solidFill>
                      <a:schemeClr val="accent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Favicon</a:t>
            </a:r>
            <a:endParaRPr b="1" i="0" sz="3500" u="none" cap="none" strike="noStrike">
              <a:solidFill>
                <a:schemeClr val="lt1"/>
              </a:solidFill>
              <a:latin typeface="DM Sans"/>
              <a:ea typeface="DM Sans"/>
              <a:cs typeface="DM Sans"/>
              <a:sym typeface="DM Sans"/>
            </a:endParaRPr>
          </a:p>
        </p:txBody>
      </p:sp>
      <p:sp>
        <p:nvSpPr>
          <p:cNvPr id="249" name="Google Shape;249;p38"/>
          <p:cNvSpPr txBox="1"/>
          <p:nvPr/>
        </p:nvSpPr>
        <p:spPr>
          <a:xfrm>
            <a:off x="1013475" y="1672550"/>
            <a:ext cx="21663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favicon es un pequeño ícono que identifica un sitio web cuando está abierto en una pestaña o cuando es guardado como favorito.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HTML recomendado para agregar dentro de tu etiqueta &lt;head&gt;:</a:t>
            </a:r>
            <a:endParaRPr sz="1350">
              <a:latin typeface="DM Sans"/>
              <a:ea typeface="DM Sans"/>
              <a:cs typeface="DM Sans"/>
              <a:sym typeface="DM Sans"/>
            </a:endParaRPr>
          </a:p>
        </p:txBody>
      </p:sp>
      <p:grpSp>
        <p:nvGrpSpPr>
          <p:cNvPr id="250" name="Google Shape;250;p38"/>
          <p:cNvGrpSpPr/>
          <p:nvPr/>
        </p:nvGrpSpPr>
        <p:grpSpPr>
          <a:xfrm>
            <a:off x="8212551" y="169348"/>
            <a:ext cx="738900" cy="738900"/>
            <a:chOff x="473351" y="619523"/>
            <a:chExt cx="738900" cy="738900"/>
          </a:xfrm>
        </p:grpSpPr>
        <p:sp>
          <p:nvSpPr>
            <p:cNvPr id="251" name="Google Shape;251;p3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2" name="Google Shape;252;p3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53" name="Google Shape;253;p38"/>
          <p:cNvPicPr preferRelativeResize="0"/>
          <p:nvPr/>
        </p:nvPicPr>
        <p:blipFill>
          <a:blip r:embed="rId4">
            <a:alphaModFix/>
          </a:blip>
          <a:stretch>
            <a:fillRect/>
          </a:stretch>
        </p:blipFill>
        <p:spPr>
          <a:xfrm>
            <a:off x="3923925" y="1595809"/>
            <a:ext cx="3974175" cy="958300"/>
          </a:xfrm>
          <a:prstGeom prst="rect">
            <a:avLst/>
          </a:prstGeom>
          <a:noFill/>
          <a:ln cap="flat" cmpd="sng" w="19050">
            <a:solidFill>
              <a:srgbClr val="3DFFBC"/>
            </a:solidFill>
            <a:prstDash val="solid"/>
            <a:round/>
            <a:headEnd len="sm" w="sm" type="none"/>
            <a:tailEnd len="sm" w="sm" type="none"/>
          </a:ln>
        </p:spPr>
      </p:pic>
      <p:graphicFrame>
        <p:nvGraphicFramePr>
          <p:cNvPr id="254" name="Google Shape;254;p38"/>
          <p:cNvGraphicFramePr/>
          <p:nvPr/>
        </p:nvGraphicFramePr>
        <p:xfrm>
          <a:off x="3704388" y="2933213"/>
          <a:ext cx="3000000" cy="3000000"/>
        </p:xfrm>
        <a:graphic>
          <a:graphicData uri="http://schemas.openxmlformats.org/drawingml/2006/table">
            <a:tbl>
              <a:tblPr>
                <a:noFill/>
                <a:tableStyleId>{906A5A35-14C0-4A87-8A34-61DE7B4E7E49}</a:tableStyleId>
              </a:tblPr>
              <a:tblGrid>
                <a:gridCol w="4413250"/>
              </a:tblGrid>
              <a:tr h="479100">
                <a:tc>
                  <a:txBody>
                    <a:bodyPr/>
                    <a:lstStyle/>
                    <a:p>
                      <a:pPr indent="0" lvl="0" marL="0" marR="0" rtl="0" algn="l">
                        <a:lnSpc>
                          <a:spcPct val="100000"/>
                        </a:lnSpc>
                        <a:spcBef>
                          <a:spcPts val="0"/>
                        </a:spcBef>
                        <a:spcAft>
                          <a:spcPts val="0"/>
                        </a:spcAft>
                        <a:buClr>
                          <a:srgbClr val="000000"/>
                        </a:buClr>
                        <a:buSzPts val="1100"/>
                        <a:buFont typeface="Arial"/>
                        <a:buNone/>
                      </a:pPr>
                      <a:r>
                        <a:rPr lang="es" sz="1350" u="none" cap="none" strike="noStrike">
                          <a:solidFill>
                            <a:srgbClr val="D9D9D9"/>
                          </a:solidFill>
                          <a:latin typeface="DM Sans"/>
                          <a:ea typeface="DM Sans"/>
                          <a:cs typeface="DM Sans"/>
                          <a:sym typeface="DM Sans"/>
                        </a:rPr>
                        <a:t>&lt;</a:t>
                      </a:r>
                      <a:r>
                        <a:rPr lang="es" sz="1350" u="none" cap="none" strike="noStrike">
                          <a:solidFill>
                            <a:srgbClr val="E06666"/>
                          </a:solidFill>
                          <a:latin typeface="DM Sans"/>
                          <a:ea typeface="DM Sans"/>
                          <a:cs typeface="DM Sans"/>
                          <a:sym typeface="DM Sans"/>
                        </a:rPr>
                        <a:t>link</a:t>
                      </a:r>
                      <a:r>
                        <a:rPr lang="es" sz="1350" u="none" cap="none" strike="noStrike">
                          <a:solidFill>
                            <a:srgbClr val="D9D9D9"/>
                          </a:solidFill>
                          <a:latin typeface="DM Sans"/>
                          <a:ea typeface="DM Sans"/>
                          <a:cs typeface="DM Sans"/>
                          <a:sym typeface="DM Sans"/>
                        </a:rPr>
                        <a:t> rel="</a:t>
                      </a:r>
                      <a:r>
                        <a:rPr lang="es" sz="1350">
                          <a:solidFill>
                            <a:srgbClr val="D9D9D9"/>
                          </a:solidFill>
                          <a:latin typeface="DM Sans"/>
                          <a:ea typeface="DM Sans"/>
                          <a:cs typeface="DM Sans"/>
                          <a:sym typeface="DM Sans"/>
                        </a:rPr>
                        <a:t>shortcut icon</a:t>
                      </a:r>
                      <a:r>
                        <a:rPr lang="es" sz="1350" u="none" cap="none" strike="noStrike">
                          <a:solidFill>
                            <a:srgbClr val="D9D9D9"/>
                          </a:solidFill>
                          <a:latin typeface="DM Sans"/>
                          <a:ea typeface="DM Sans"/>
                          <a:cs typeface="DM Sans"/>
                          <a:sym typeface="DM Sans"/>
                        </a:rPr>
                        <a:t>" href="favicon.png"&gt;</a:t>
                      </a:r>
                      <a:endParaRPr sz="18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1"/>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Primeros pasos con HTML &amp; Incluyendo CSS a nuestro proyecto</a:t>
            </a:r>
            <a:endParaRPr b="1" i="0" sz="4000" u="none" cap="none" strike="noStrike">
              <a:solidFill>
                <a:srgbClr val="EAFF6A"/>
              </a:solidFill>
              <a:latin typeface="DM Sans"/>
              <a:ea typeface="DM Sans"/>
              <a:cs typeface="DM Sans"/>
              <a:sym typeface="DM Sans"/>
            </a:endParaRPr>
          </a:p>
        </p:txBody>
      </p:sp>
      <p:sp>
        <p:nvSpPr>
          <p:cNvPr id="62" name="Google Shape;62;p2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2</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DESARROLLO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9"/>
          <p:cNvSpPr txBox="1"/>
          <p:nvPr/>
        </p:nvSpPr>
        <p:spPr>
          <a:xfrm>
            <a:off x="1461300" y="345975"/>
            <a:ext cx="62301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Etiqueta iframe</a:t>
            </a:r>
            <a:endParaRPr b="1" sz="3500">
              <a:solidFill>
                <a:schemeClr val="lt1"/>
              </a:solidFill>
              <a:latin typeface="DM Sans"/>
              <a:ea typeface="DM Sans"/>
              <a:cs typeface="DM Sans"/>
              <a:sym typeface="DM Sans"/>
            </a:endParaRPr>
          </a:p>
        </p:txBody>
      </p:sp>
      <p:sp>
        <p:nvSpPr>
          <p:cNvPr id="261" name="Google Shape;261;p39"/>
          <p:cNvSpPr txBox="1"/>
          <p:nvPr/>
        </p:nvSpPr>
        <p:spPr>
          <a:xfrm>
            <a:off x="973200" y="1235875"/>
            <a:ext cx="719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un elemento HTML que permite insertar o incrustar un documento HTML dentro de un documento HTML principal.</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pSp>
        <p:nvGrpSpPr>
          <p:cNvPr id="262" name="Google Shape;262;p39"/>
          <p:cNvGrpSpPr/>
          <p:nvPr/>
        </p:nvGrpSpPr>
        <p:grpSpPr>
          <a:xfrm>
            <a:off x="8212551" y="169348"/>
            <a:ext cx="738900" cy="738900"/>
            <a:chOff x="473351" y="619523"/>
            <a:chExt cx="738900" cy="738900"/>
          </a:xfrm>
        </p:grpSpPr>
        <p:sp>
          <p:nvSpPr>
            <p:cNvPr id="263" name="Google Shape;263;p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p3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65" name="Google Shape;265;p39"/>
          <p:cNvSpPr txBox="1"/>
          <p:nvPr/>
        </p:nvSpPr>
        <p:spPr>
          <a:xfrm>
            <a:off x="1077725" y="2939950"/>
            <a:ext cx="719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aphicFrame>
        <p:nvGraphicFramePr>
          <p:cNvPr id="266" name="Google Shape;266;p39"/>
          <p:cNvGraphicFramePr/>
          <p:nvPr/>
        </p:nvGraphicFramePr>
        <p:xfrm>
          <a:off x="3056050" y="2165225"/>
          <a:ext cx="3000000" cy="3000000"/>
        </p:xfrm>
        <a:graphic>
          <a:graphicData uri="http://schemas.openxmlformats.org/drawingml/2006/table">
            <a:tbl>
              <a:tblPr>
                <a:noFill/>
                <a:tableStyleId>{906A5A35-14C0-4A87-8A34-61DE7B4E7E49}</a:tableStyleId>
              </a:tblPr>
              <a:tblGrid>
                <a:gridCol w="3506075"/>
              </a:tblGrid>
              <a:tr h="332750">
                <a:tc>
                  <a:txBody>
                    <a:bodyPr/>
                    <a:lstStyle/>
                    <a:p>
                      <a:pPr indent="0" lvl="0" marL="0" rtl="0" algn="l">
                        <a:spcBef>
                          <a:spcPts val="0"/>
                        </a:spcBef>
                        <a:spcAft>
                          <a:spcPts val="0"/>
                        </a:spcAft>
                        <a:buClr>
                          <a:schemeClr val="dk1"/>
                        </a:buClr>
                        <a:buSzPts val="11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iframe</a:t>
                      </a:r>
                      <a:r>
                        <a:rPr lang="es" sz="1350">
                          <a:solidFill>
                            <a:srgbClr val="D9D9D9"/>
                          </a:solidFill>
                          <a:latin typeface="DM Sans"/>
                          <a:ea typeface="DM Sans"/>
                          <a:cs typeface="DM Sans"/>
                          <a:sym typeface="DM Sans"/>
                        </a:rPr>
                        <a:t> src="pagina_fuente.html" width=290 height=250&gt;Texto para cuando el navegador no conoce la etiqueta iframe&lt;/</a:t>
                      </a:r>
                      <a:r>
                        <a:rPr lang="es" sz="1350">
                          <a:solidFill>
                            <a:srgbClr val="E06666"/>
                          </a:solidFill>
                          <a:latin typeface="DM Sans"/>
                          <a:ea typeface="DM Sans"/>
                          <a:cs typeface="DM Sans"/>
                          <a:sym typeface="DM Sans"/>
                        </a:rPr>
                        <a:t>iframe</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txBody>
                  <a:tcPr marT="63500" marB="63500" marR="63500" marL="63500">
                    <a:solidFill>
                      <a:schemeClr val="accent2"/>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Etiqueta iframe</a:t>
            </a:r>
            <a:endParaRPr b="1" i="0" sz="3500" u="none" cap="none" strike="noStrike">
              <a:solidFill>
                <a:schemeClr val="lt1"/>
              </a:solidFill>
              <a:latin typeface="DM Sans"/>
              <a:ea typeface="DM Sans"/>
              <a:cs typeface="DM Sans"/>
              <a:sym typeface="DM Sans"/>
            </a:endParaRPr>
          </a:p>
        </p:txBody>
      </p:sp>
      <p:grpSp>
        <p:nvGrpSpPr>
          <p:cNvPr id="273" name="Google Shape;273;p40"/>
          <p:cNvGrpSpPr/>
          <p:nvPr/>
        </p:nvGrpSpPr>
        <p:grpSpPr>
          <a:xfrm>
            <a:off x="8212551" y="169348"/>
            <a:ext cx="738900" cy="738900"/>
            <a:chOff x="473351" y="619523"/>
            <a:chExt cx="738900" cy="738900"/>
          </a:xfrm>
        </p:grpSpPr>
        <p:sp>
          <p:nvSpPr>
            <p:cNvPr id="274" name="Google Shape;274;p4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p4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76" name="Google Shape;276;p40"/>
          <p:cNvPicPr preferRelativeResize="0"/>
          <p:nvPr/>
        </p:nvPicPr>
        <p:blipFill>
          <a:blip r:embed="rId4">
            <a:alphaModFix/>
          </a:blip>
          <a:stretch>
            <a:fillRect/>
          </a:stretch>
        </p:blipFill>
        <p:spPr>
          <a:xfrm>
            <a:off x="935750" y="1680767"/>
            <a:ext cx="7363001" cy="24865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82" name="Google Shape;282;p41"/>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Página con contenido multimedia</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387350" lvl="0" marL="457200" rtl="0" algn="l">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Crearemos un archivo HTML con contenido multimedia</a:t>
            </a:r>
            <a:endParaRPr sz="2500">
              <a:solidFill>
                <a:srgbClr val="B7B7B7"/>
              </a:solidFill>
              <a:latin typeface="DM Sans"/>
              <a:ea typeface="DM Sans"/>
              <a:cs typeface="DM Sans"/>
              <a:sym typeface="DM Sans"/>
            </a:endParaRPr>
          </a:p>
        </p:txBody>
      </p:sp>
      <p:grpSp>
        <p:nvGrpSpPr>
          <p:cNvPr id="283" name="Google Shape;283;p41"/>
          <p:cNvGrpSpPr/>
          <p:nvPr/>
        </p:nvGrpSpPr>
        <p:grpSpPr>
          <a:xfrm>
            <a:off x="473351" y="619523"/>
            <a:ext cx="738900" cy="738900"/>
            <a:chOff x="473351" y="619523"/>
            <a:chExt cx="738900" cy="738900"/>
          </a:xfrm>
        </p:grpSpPr>
        <p:sp>
          <p:nvSpPr>
            <p:cNvPr id="284" name="Google Shape;284;p4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86" name="Google Shape;286;p41"/>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Listas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Listas</a:t>
            </a:r>
            <a:endParaRPr b="1" i="0" sz="4000" u="none" cap="none" strike="noStrike">
              <a:solidFill>
                <a:schemeClr val="dk1"/>
              </a:solidFill>
              <a:latin typeface="DM Sans"/>
              <a:ea typeface="DM Sans"/>
              <a:cs typeface="DM Sans"/>
              <a:sym typeface="DM Sans"/>
            </a:endParaRPr>
          </a:p>
        </p:txBody>
      </p:sp>
      <p:sp>
        <p:nvSpPr>
          <p:cNvPr id="297" name="Google Shape;297;p43"/>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HTML permite </a:t>
            </a:r>
            <a:r>
              <a:rPr lang="es" sz="1350">
                <a:highlight>
                  <a:srgbClr val="EAFF6A"/>
                </a:highlight>
                <a:latin typeface="DM Sans"/>
                <a:ea typeface="DM Sans"/>
                <a:cs typeface="DM Sans"/>
                <a:sym typeface="DM Sans"/>
              </a:rPr>
              <a:t>agrupar elementos que tienen más significado de forma conjunta</a:t>
            </a:r>
            <a:r>
              <a:rPr lang="es" sz="1350">
                <a:latin typeface="DM Sans"/>
                <a:ea typeface="DM Sans"/>
                <a:cs typeface="DM Sans"/>
                <a:sym typeface="DM Sans"/>
              </a:rPr>
              <a:t>. El menú de navegación de un sitio web, por ejemplo, está formado por un grupo de palabras. </a:t>
            </a:r>
            <a:endParaRPr b="0" i="0" sz="1350" u="none" cap="none" strike="noStrike">
              <a:solidFill>
                <a:srgbClr val="000000"/>
              </a:solidFill>
              <a:latin typeface="DM Sans"/>
              <a:ea typeface="DM Sans"/>
              <a:cs typeface="DM Sans"/>
              <a:sym typeface="DM Sans"/>
            </a:endParaRPr>
          </a:p>
        </p:txBody>
      </p:sp>
      <p:sp>
        <p:nvSpPr>
          <p:cNvPr id="298" name="Google Shape;298;p43"/>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Aunque cada palabra por separado tiene sentido, de</a:t>
            </a:r>
            <a:r>
              <a:rPr lang="es" sz="1350">
                <a:latin typeface="DM Sans"/>
                <a:ea typeface="DM Sans"/>
                <a:cs typeface="DM Sans"/>
                <a:sym typeface="DM Sans"/>
              </a:rPr>
              <a:t> forma conj</a:t>
            </a:r>
            <a:r>
              <a:rPr lang="es" sz="1350">
                <a:latin typeface="DM Sans"/>
                <a:ea typeface="DM Sans"/>
                <a:cs typeface="DM Sans"/>
                <a:sym typeface="DM Sans"/>
              </a:rPr>
              <a:t>unta constituyen el menú de navegación de la página, por lo que su significado conjunto es mayor que por separado. Esto se denomina listas.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listas</a:t>
            </a:r>
            <a:endParaRPr b="1" i="0" sz="4000" u="none" cap="none" strike="noStrike">
              <a:solidFill>
                <a:schemeClr val="dk1"/>
              </a:solidFill>
              <a:latin typeface="DM Sans"/>
              <a:ea typeface="DM Sans"/>
              <a:cs typeface="DM Sans"/>
              <a:sym typeface="DM Sans"/>
            </a:endParaRPr>
          </a:p>
        </p:txBody>
      </p:sp>
      <p:sp>
        <p:nvSpPr>
          <p:cNvPr id="304" name="Google Shape;304;p44"/>
          <p:cNvSpPr/>
          <p:nvPr/>
        </p:nvSpPr>
        <p:spPr>
          <a:xfrm>
            <a:off x="1331508" y="1605523"/>
            <a:ext cx="986700" cy="9420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4"/>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Listas no ordenadas</a:t>
            </a:r>
            <a:endParaRPr b="1" i="0" sz="1400" u="none" cap="none" strike="noStrike">
              <a:solidFill>
                <a:srgbClr val="000000"/>
              </a:solidFill>
              <a:latin typeface="DM Sans"/>
              <a:ea typeface="DM Sans"/>
              <a:cs typeface="DM Sans"/>
              <a:sym typeface="DM Sans"/>
            </a:endParaRPr>
          </a:p>
        </p:txBody>
      </p:sp>
      <p:sp>
        <p:nvSpPr>
          <p:cNvPr id="306" name="Google Shape;306;p44"/>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Listas ordenadas</a:t>
            </a:r>
            <a:endParaRPr b="1" i="0" sz="1400" u="none" cap="none" strike="noStrike">
              <a:solidFill>
                <a:srgbClr val="000000"/>
              </a:solidFill>
              <a:latin typeface="DM Sans"/>
              <a:ea typeface="DM Sans"/>
              <a:cs typeface="DM Sans"/>
              <a:sym typeface="DM Sans"/>
            </a:endParaRPr>
          </a:p>
        </p:txBody>
      </p:sp>
      <p:sp>
        <p:nvSpPr>
          <p:cNvPr id="307" name="Google Shape;307;p44"/>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Listas de definición</a:t>
            </a:r>
            <a:endParaRPr b="1" i="0" sz="1400" u="none" cap="none" strike="noStrike">
              <a:solidFill>
                <a:srgbClr val="000000"/>
              </a:solidFill>
              <a:latin typeface="DM Sans"/>
              <a:ea typeface="DM Sans"/>
              <a:cs typeface="DM Sans"/>
              <a:sym typeface="DM Sans"/>
            </a:endParaRPr>
          </a:p>
        </p:txBody>
      </p:sp>
      <p:sp>
        <p:nvSpPr>
          <p:cNvPr id="308" name="Google Shape;308;p4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t/>
            </a:r>
            <a:endParaRPr b="1" i="0" sz="3000" u="none" cap="none" strike="noStrike">
              <a:solidFill>
                <a:schemeClr val="dk1"/>
              </a:solidFill>
              <a:latin typeface="DM Sans"/>
              <a:ea typeface="DM Sans"/>
              <a:cs typeface="DM Sans"/>
              <a:sym typeface="DM Sans"/>
            </a:endParaRPr>
          </a:p>
        </p:txBody>
      </p:sp>
      <p:pic>
        <p:nvPicPr>
          <p:cNvPr id="309" name="Google Shape;309;p44"/>
          <p:cNvPicPr preferRelativeResize="0"/>
          <p:nvPr/>
        </p:nvPicPr>
        <p:blipFill rotWithShape="1">
          <a:blip r:embed="rId3">
            <a:alphaModFix/>
          </a:blip>
          <a:srcRect b="0" l="0" r="0" t="0"/>
          <a:stretch/>
        </p:blipFill>
        <p:spPr>
          <a:xfrm>
            <a:off x="1526649" y="1764034"/>
            <a:ext cx="596400" cy="596400"/>
          </a:xfrm>
          <a:prstGeom prst="rect">
            <a:avLst/>
          </a:prstGeom>
          <a:noFill/>
          <a:ln>
            <a:noFill/>
          </a:ln>
        </p:spPr>
      </p:pic>
      <p:sp>
        <p:nvSpPr>
          <p:cNvPr id="310" name="Google Shape;310;p44"/>
          <p:cNvSpPr/>
          <p:nvPr/>
        </p:nvSpPr>
        <p:spPr>
          <a:xfrm>
            <a:off x="4050558" y="1605523"/>
            <a:ext cx="986700" cy="9420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4"/>
          <p:cNvSpPr/>
          <p:nvPr/>
        </p:nvSpPr>
        <p:spPr>
          <a:xfrm>
            <a:off x="6578658" y="1591248"/>
            <a:ext cx="986700" cy="9420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44"/>
          <p:cNvPicPr preferRelativeResize="0"/>
          <p:nvPr/>
        </p:nvPicPr>
        <p:blipFill rotWithShape="1">
          <a:blip r:embed="rId4">
            <a:alphaModFix/>
          </a:blip>
          <a:srcRect b="0" l="0" r="0" t="0"/>
          <a:stretch/>
        </p:blipFill>
        <p:spPr>
          <a:xfrm>
            <a:off x="4245689" y="1778321"/>
            <a:ext cx="596400" cy="596400"/>
          </a:xfrm>
          <a:prstGeom prst="rect">
            <a:avLst/>
          </a:prstGeom>
          <a:noFill/>
          <a:ln>
            <a:noFill/>
          </a:ln>
        </p:spPr>
      </p:pic>
      <p:pic>
        <p:nvPicPr>
          <p:cNvPr id="313" name="Google Shape;313;p44"/>
          <p:cNvPicPr preferRelativeResize="0"/>
          <p:nvPr/>
        </p:nvPicPr>
        <p:blipFill rotWithShape="1">
          <a:blip r:embed="rId5">
            <a:alphaModFix/>
          </a:blip>
          <a:srcRect b="0" l="0" r="0" t="0"/>
          <a:stretch/>
        </p:blipFill>
        <p:spPr>
          <a:xfrm>
            <a:off x="6769600" y="1659241"/>
            <a:ext cx="653602" cy="653597"/>
          </a:xfrm>
          <a:prstGeom prst="rect">
            <a:avLst/>
          </a:prstGeom>
          <a:noFill/>
          <a:ln>
            <a:noFill/>
          </a:ln>
        </p:spPr>
      </p:pic>
      <p:sp>
        <p:nvSpPr>
          <p:cNvPr id="314" name="Google Shape;314;p44"/>
          <p:cNvSpPr txBox="1"/>
          <p:nvPr/>
        </p:nvSpPr>
        <p:spPr>
          <a:xfrm>
            <a:off x="1139800" y="3323625"/>
            <a:ext cx="6906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Ejemplos: paso a paso de un procedimiento (como una receta de cocina), características de una persona, galería de imágenes, el menú de una página web, entre otros. </a:t>
            </a:r>
            <a:endParaRPr sz="135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¿Viñetas o números?</a:t>
            </a:r>
            <a:endParaRPr b="1" i="0" sz="4000" u="none" cap="none" strike="noStrike">
              <a:solidFill>
                <a:schemeClr val="dk1"/>
              </a:solidFill>
              <a:latin typeface="DM Sans"/>
              <a:ea typeface="DM Sans"/>
              <a:cs typeface="DM Sans"/>
              <a:sym typeface="DM Sans"/>
            </a:endParaRPr>
          </a:p>
        </p:txBody>
      </p:sp>
      <p:sp>
        <p:nvSpPr>
          <p:cNvPr id="320" name="Google Shape;320;p45"/>
          <p:cNvSpPr txBox="1"/>
          <p:nvPr/>
        </p:nvSpPr>
        <p:spPr>
          <a:xfrm>
            <a:off x="473350" y="1707025"/>
            <a:ext cx="60879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Las listas numéricas establecen un orden en la lectura de sus ítems.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Las listas de viñetas no representan ningún orden o importancia entre sus ítems. Son elementos compuestos. </a:t>
            </a:r>
            <a:endParaRPr sz="1350">
              <a:latin typeface="DM Sans"/>
              <a:ea typeface="DM Sans"/>
              <a:cs typeface="DM Sans"/>
              <a:sym typeface="DM Sans"/>
            </a:endParaRPr>
          </a:p>
        </p:txBody>
      </p:sp>
      <p:sp>
        <p:nvSpPr>
          <p:cNvPr id="321" name="Google Shape;321;p45"/>
          <p:cNvSpPr txBox="1"/>
          <p:nvPr/>
        </p:nvSpPr>
        <p:spPr>
          <a:xfrm>
            <a:off x="996125" y="2672300"/>
            <a:ext cx="5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highlight>
                  <a:schemeClr val="accent6"/>
                </a:highlight>
              </a:rPr>
              <a:t>&lt;ol&gt;</a:t>
            </a:r>
            <a:endParaRPr>
              <a:solidFill>
                <a:schemeClr val="dk1"/>
              </a:solidFill>
              <a:highlight>
                <a:schemeClr val="accent6"/>
              </a:highlight>
            </a:endParaRPr>
          </a:p>
        </p:txBody>
      </p:sp>
      <p:sp>
        <p:nvSpPr>
          <p:cNvPr id="322" name="Google Shape;322;p45"/>
          <p:cNvSpPr txBox="1"/>
          <p:nvPr/>
        </p:nvSpPr>
        <p:spPr>
          <a:xfrm>
            <a:off x="1637875" y="2672300"/>
            <a:ext cx="4281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Crea</a:t>
            </a:r>
            <a:r>
              <a:rPr lang="es" sz="1350">
                <a:latin typeface="DM Sans"/>
                <a:ea typeface="DM Sans"/>
                <a:cs typeface="DM Sans"/>
                <a:sym typeface="DM Sans"/>
              </a:rPr>
              <a:t> una lista ordenada de artículos (numéricas).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Crea</a:t>
            </a:r>
            <a:r>
              <a:rPr lang="es" sz="1350">
                <a:latin typeface="DM Sans"/>
                <a:ea typeface="DM Sans"/>
                <a:cs typeface="DM Sans"/>
                <a:sym typeface="DM Sans"/>
              </a:rPr>
              <a:t> una lista de artículos sin orden (viñetas).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Crea una “lista de definiciones” (por ejemplo: un diccionario).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23" name="Google Shape;323;p45"/>
          <p:cNvSpPr txBox="1"/>
          <p:nvPr/>
        </p:nvSpPr>
        <p:spPr>
          <a:xfrm>
            <a:off x="976925" y="3085475"/>
            <a:ext cx="61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chemeClr val="accent6"/>
                </a:highlight>
              </a:rPr>
              <a:t>&lt;ul&gt;</a:t>
            </a:r>
            <a:endParaRPr>
              <a:highlight>
                <a:schemeClr val="accent6"/>
              </a:highlight>
            </a:endParaRPr>
          </a:p>
          <a:p>
            <a:pPr indent="0" lvl="0" marL="0" rtl="0" algn="l">
              <a:spcBef>
                <a:spcPts val="0"/>
              </a:spcBef>
              <a:spcAft>
                <a:spcPts val="0"/>
              </a:spcAft>
              <a:buNone/>
            </a:pPr>
            <a:r>
              <a:t/>
            </a:r>
            <a:endParaRPr/>
          </a:p>
        </p:txBody>
      </p:sp>
      <p:sp>
        <p:nvSpPr>
          <p:cNvPr id="324" name="Google Shape;324;p45"/>
          <p:cNvSpPr txBox="1"/>
          <p:nvPr/>
        </p:nvSpPr>
        <p:spPr>
          <a:xfrm>
            <a:off x="1032500" y="3467750"/>
            <a:ext cx="5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chemeClr val="accent6"/>
                </a:highlight>
              </a:rPr>
              <a:t>&lt;dl&gt;</a:t>
            </a:r>
            <a:endParaRPr/>
          </a:p>
        </p:txBody>
      </p:sp>
      <p:sp>
        <p:nvSpPr>
          <p:cNvPr id="325" name="Google Shape;325;p45"/>
          <p:cNvSpPr/>
          <p:nvPr/>
        </p:nvSpPr>
        <p:spPr>
          <a:xfrm>
            <a:off x="641476" y="2695837"/>
            <a:ext cx="363900" cy="3255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6" name="Google Shape;326;p45"/>
          <p:cNvPicPr preferRelativeResize="0"/>
          <p:nvPr/>
        </p:nvPicPr>
        <p:blipFill rotWithShape="1">
          <a:blip r:embed="rId3">
            <a:alphaModFix/>
          </a:blip>
          <a:srcRect b="0" l="0" r="0" t="0"/>
          <a:stretch/>
        </p:blipFill>
        <p:spPr>
          <a:xfrm>
            <a:off x="713435" y="2755531"/>
            <a:ext cx="220001" cy="206113"/>
          </a:xfrm>
          <a:prstGeom prst="rect">
            <a:avLst/>
          </a:prstGeom>
          <a:noFill/>
          <a:ln>
            <a:noFill/>
          </a:ln>
        </p:spPr>
      </p:pic>
      <p:sp>
        <p:nvSpPr>
          <p:cNvPr id="327" name="Google Shape;327;p45"/>
          <p:cNvSpPr/>
          <p:nvPr/>
        </p:nvSpPr>
        <p:spPr>
          <a:xfrm>
            <a:off x="641475" y="3148263"/>
            <a:ext cx="363900" cy="3255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45"/>
          <p:cNvPicPr preferRelativeResize="0"/>
          <p:nvPr/>
        </p:nvPicPr>
        <p:blipFill rotWithShape="1">
          <a:blip r:embed="rId4">
            <a:alphaModFix/>
          </a:blip>
          <a:srcRect b="0" l="0" r="0" t="0"/>
          <a:stretch/>
        </p:blipFill>
        <p:spPr>
          <a:xfrm>
            <a:off x="713453" y="3207963"/>
            <a:ext cx="219994" cy="206051"/>
          </a:xfrm>
          <a:prstGeom prst="rect">
            <a:avLst/>
          </a:prstGeom>
          <a:noFill/>
          <a:ln>
            <a:noFill/>
          </a:ln>
        </p:spPr>
      </p:pic>
      <p:sp>
        <p:nvSpPr>
          <p:cNvPr id="329" name="Google Shape;329;p45"/>
          <p:cNvSpPr/>
          <p:nvPr/>
        </p:nvSpPr>
        <p:spPr>
          <a:xfrm>
            <a:off x="641472" y="3526050"/>
            <a:ext cx="363900" cy="3255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0" name="Google Shape;330;p45"/>
          <p:cNvPicPr preferRelativeResize="0"/>
          <p:nvPr/>
        </p:nvPicPr>
        <p:blipFill rotWithShape="1">
          <a:blip r:embed="rId5">
            <a:alphaModFix/>
          </a:blip>
          <a:srcRect b="0" l="0" r="0" t="0"/>
          <a:stretch/>
        </p:blipFill>
        <p:spPr>
          <a:xfrm>
            <a:off x="711893" y="3549544"/>
            <a:ext cx="241052" cy="2258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Veamos un ejemplo</a:t>
            </a:r>
            <a:endParaRPr b="1" i="0" sz="3500" u="none" cap="none" strike="noStrike">
              <a:solidFill>
                <a:schemeClr val="lt1"/>
              </a:solidFill>
              <a:latin typeface="DM Sans"/>
              <a:ea typeface="DM Sans"/>
              <a:cs typeface="DM Sans"/>
              <a:sym typeface="DM Sans"/>
            </a:endParaRPr>
          </a:p>
        </p:txBody>
      </p:sp>
      <p:sp>
        <p:nvSpPr>
          <p:cNvPr id="337" name="Google Shape;337;p46"/>
          <p:cNvSpPr txBox="1"/>
          <p:nvPr/>
        </p:nvSpPr>
        <p:spPr>
          <a:xfrm>
            <a:off x="5115725" y="2442550"/>
            <a:ext cx="21663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Empresa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Producto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Servicios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Contacto</a:t>
            </a:r>
            <a:endParaRPr sz="1350">
              <a:latin typeface="DM Sans"/>
              <a:ea typeface="DM Sans"/>
              <a:cs typeface="DM Sans"/>
              <a:sym typeface="DM Sans"/>
            </a:endParaRPr>
          </a:p>
        </p:txBody>
      </p:sp>
      <p:sp>
        <p:nvSpPr>
          <p:cNvPr id="338" name="Google Shape;338;p46"/>
          <p:cNvSpPr txBox="1"/>
          <p:nvPr/>
        </p:nvSpPr>
        <p:spPr>
          <a:xfrm>
            <a:off x="917700" y="1308575"/>
            <a:ext cx="7197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Ambas listas se deben insertar mediante la etiqueta &lt;li&gt;&lt;/li&gt; (list-item). Ejemplo de servicios de una empresa (lista de viñetas/sin orden):</a:t>
            </a:r>
            <a:endParaRPr>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a:latin typeface="DM Sans"/>
              <a:ea typeface="DM Sans"/>
              <a:cs typeface="DM Sans"/>
              <a:sym typeface="DM Sans"/>
            </a:endParaRPr>
          </a:p>
        </p:txBody>
      </p:sp>
      <p:grpSp>
        <p:nvGrpSpPr>
          <p:cNvPr id="339" name="Google Shape;339;p46"/>
          <p:cNvGrpSpPr/>
          <p:nvPr/>
        </p:nvGrpSpPr>
        <p:grpSpPr>
          <a:xfrm>
            <a:off x="8212551" y="169348"/>
            <a:ext cx="738900" cy="738900"/>
            <a:chOff x="473351" y="619523"/>
            <a:chExt cx="738900" cy="738900"/>
          </a:xfrm>
        </p:grpSpPr>
        <p:sp>
          <p:nvSpPr>
            <p:cNvPr id="340" name="Google Shape;340;p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1" name="Google Shape;341;p4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graphicFrame>
        <p:nvGraphicFramePr>
          <p:cNvPr id="342" name="Google Shape;342;p46"/>
          <p:cNvGraphicFramePr/>
          <p:nvPr/>
        </p:nvGraphicFramePr>
        <p:xfrm>
          <a:off x="2513775" y="2209575"/>
          <a:ext cx="3000000" cy="3000000"/>
        </p:xfrm>
        <a:graphic>
          <a:graphicData uri="http://schemas.openxmlformats.org/drawingml/2006/table">
            <a:tbl>
              <a:tblPr>
                <a:noFill/>
                <a:tableStyleId>{70A4533D-5145-4789-B2B9-92A7A9748E92}</a:tableStyleId>
              </a:tblPr>
              <a:tblGrid>
                <a:gridCol w="2166300"/>
              </a:tblGrid>
              <a:tr h="1711650">
                <a:tc>
                  <a:txBody>
                    <a:bodyPr/>
                    <a:lstStyle/>
                    <a:p>
                      <a:pPr indent="0" lvl="0" marL="0" rtl="0" algn="l">
                        <a:spcBef>
                          <a:spcPts val="0"/>
                        </a:spcBef>
                        <a:spcAft>
                          <a:spcPts val="0"/>
                        </a:spcAft>
                        <a:buClr>
                          <a:schemeClr val="dk1"/>
                        </a:buClr>
                        <a:buSzPts val="1100"/>
                        <a:buFont typeface="Arial"/>
                        <a:buNone/>
                      </a:pPr>
                      <a:r>
                        <a:rPr lang="es">
                          <a:solidFill>
                            <a:srgbClr val="CCCCCC"/>
                          </a:solidFill>
                        </a:rPr>
                        <a:t>&lt;</a:t>
                      </a:r>
                      <a:r>
                        <a:rPr lang="es">
                          <a:solidFill>
                            <a:srgbClr val="E06666"/>
                          </a:solidFill>
                        </a:rPr>
                        <a:t>ul</a:t>
                      </a:r>
                      <a:r>
                        <a:rPr lang="es">
                          <a:solidFill>
                            <a:srgbClr val="CCCCCC"/>
                          </a:solidFill>
                        </a:rPr>
                        <a:t>&gt;</a:t>
                      </a:r>
                      <a:endParaRPr>
                        <a:solidFill>
                          <a:srgbClr val="CCCCCC"/>
                        </a:solidFill>
                      </a:endParaRPr>
                    </a:p>
                    <a:p>
                      <a:pPr indent="0" lvl="0" marL="0" rtl="0" algn="l">
                        <a:spcBef>
                          <a:spcPts val="0"/>
                        </a:spcBef>
                        <a:spcAft>
                          <a:spcPts val="0"/>
                        </a:spcAft>
                        <a:buClr>
                          <a:schemeClr val="dk1"/>
                        </a:buClr>
                        <a:buSzPts val="1100"/>
                        <a:buFont typeface="Arial"/>
                        <a:buNone/>
                      </a:pPr>
                      <a:r>
                        <a:rPr lang="es">
                          <a:solidFill>
                            <a:srgbClr val="CCCCCC"/>
                          </a:solidFill>
                        </a:rPr>
                        <a:t>    &lt;</a:t>
                      </a:r>
                      <a:r>
                        <a:rPr lang="es">
                          <a:solidFill>
                            <a:srgbClr val="E06666"/>
                          </a:solidFill>
                        </a:rPr>
                        <a:t>li</a:t>
                      </a:r>
                      <a:r>
                        <a:rPr lang="es">
                          <a:solidFill>
                            <a:srgbClr val="CCCCCC"/>
                          </a:solidFill>
                        </a:rPr>
                        <a:t>&gt;Empresa&lt;/</a:t>
                      </a:r>
                      <a:r>
                        <a:rPr lang="es">
                          <a:solidFill>
                            <a:srgbClr val="E06666"/>
                          </a:solidFill>
                        </a:rPr>
                        <a:t>li</a:t>
                      </a:r>
                      <a:r>
                        <a:rPr lang="es">
                          <a:solidFill>
                            <a:srgbClr val="CCCCCC"/>
                          </a:solidFill>
                        </a:rPr>
                        <a:t>&gt;</a:t>
                      </a:r>
                      <a:endParaRPr>
                        <a:solidFill>
                          <a:srgbClr val="CCCCCC"/>
                        </a:solidFill>
                      </a:endParaRPr>
                    </a:p>
                    <a:p>
                      <a:pPr indent="0" lvl="0" marL="0" rtl="0" algn="l">
                        <a:spcBef>
                          <a:spcPts val="0"/>
                        </a:spcBef>
                        <a:spcAft>
                          <a:spcPts val="0"/>
                        </a:spcAft>
                        <a:buClr>
                          <a:schemeClr val="dk1"/>
                        </a:buClr>
                        <a:buSzPts val="1100"/>
                        <a:buFont typeface="Arial"/>
                        <a:buNone/>
                      </a:pPr>
                      <a:r>
                        <a:rPr lang="es">
                          <a:solidFill>
                            <a:srgbClr val="CCCCCC"/>
                          </a:solidFill>
                        </a:rPr>
                        <a:t>    &lt;</a:t>
                      </a:r>
                      <a:r>
                        <a:rPr lang="es">
                          <a:solidFill>
                            <a:srgbClr val="E06666"/>
                          </a:solidFill>
                        </a:rPr>
                        <a:t>li</a:t>
                      </a:r>
                      <a:r>
                        <a:rPr lang="es">
                          <a:solidFill>
                            <a:srgbClr val="CCCCCC"/>
                          </a:solidFill>
                        </a:rPr>
                        <a:t>&gt;Producto&lt;/</a:t>
                      </a:r>
                      <a:r>
                        <a:rPr lang="es">
                          <a:solidFill>
                            <a:srgbClr val="E06666"/>
                          </a:solidFill>
                        </a:rPr>
                        <a:t>li</a:t>
                      </a:r>
                      <a:r>
                        <a:rPr lang="es">
                          <a:solidFill>
                            <a:srgbClr val="CCCCCC"/>
                          </a:solidFill>
                        </a:rPr>
                        <a:t>&gt;</a:t>
                      </a:r>
                      <a:endParaRPr>
                        <a:solidFill>
                          <a:srgbClr val="CCCCCC"/>
                        </a:solidFill>
                      </a:endParaRPr>
                    </a:p>
                    <a:p>
                      <a:pPr indent="0" lvl="0" marL="0" rtl="0" algn="l">
                        <a:spcBef>
                          <a:spcPts val="0"/>
                        </a:spcBef>
                        <a:spcAft>
                          <a:spcPts val="0"/>
                        </a:spcAft>
                        <a:buClr>
                          <a:schemeClr val="dk1"/>
                        </a:buClr>
                        <a:buSzPts val="1100"/>
                        <a:buFont typeface="Arial"/>
                        <a:buNone/>
                      </a:pPr>
                      <a:r>
                        <a:rPr lang="es">
                          <a:solidFill>
                            <a:srgbClr val="CCCCCC"/>
                          </a:solidFill>
                        </a:rPr>
                        <a:t>    &lt;</a:t>
                      </a:r>
                      <a:r>
                        <a:rPr lang="es">
                          <a:solidFill>
                            <a:srgbClr val="E06666"/>
                          </a:solidFill>
                        </a:rPr>
                        <a:t>li</a:t>
                      </a:r>
                      <a:r>
                        <a:rPr lang="es">
                          <a:solidFill>
                            <a:srgbClr val="CCCCCC"/>
                          </a:solidFill>
                        </a:rPr>
                        <a:t>&gt;Servicios&lt;/</a:t>
                      </a:r>
                      <a:r>
                        <a:rPr lang="es">
                          <a:solidFill>
                            <a:srgbClr val="E06666"/>
                          </a:solidFill>
                        </a:rPr>
                        <a:t>li</a:t>
                      </a:r>
                      <a:r>
                        <a:rPr lang="es">
                          <a:solidFill>
                            <a:srgbClr val="CCCCCC"/>
                          </a:solidFill>
                        </a:rPr>
                        <a:t>&gt;</a:t>
                      </a:r>
                      <a:endParaRPr>
                        <a:solidFill>
                          <a:srgbClr val="CCCCCC"/>
                        </a:solidFill>
                      </a:endParaRPr>
                    </a:p>
                    <a:p>
                      <a:pPr indent="0" lvl="0" marL="0" rtl="0" algn="l">
                        <a:spcBef>
                          <a:spcPts val="0"/>
                        </a:spcBef>
                        <a:spcAft>
                          <a:spcPts val="0"/>
                        </a:spcAft>
                        <a:buClr>
                          <a:schemeClr val="dk1"/>
                        </a:buClr>
                        <a:buSzPts val="1100"/>
                        <a:buFont typeface="Arial"/>
                        <a:buNone/>
                      </a:pPr>
                      <a:r>
                        <a:rPr lang="es">
                          <a:solidFill>
                            <a:srgbClr val="CCCCCC"/>
                          </a:solidFill>
                        </a:rPr>
                        <a:t>    &lt;</a:t>
                      </a:r>
                      <a:r>
                        <a:rPr lang="es">
                          <a:solidFill>
                            <a:srgbClr val="E06666"/>
                          </a:solidFill>
                        </a:rPr>
                        <a:t>li</a:t>
                      </a:r>
                      <a:r>
                        <a:rPr lang="es">
                          <a:solidFill>
                            <a:srgbClr val="CCCCCC"/>
                          </a:solidFill>
                        </a:rPr>
                        <a:t>&gt;Contacto&lt;/</a:t>
                      </a:r>
                      <a:r>
                        <a:rPr lang="es">
                          <a:solidFill>
                            <a:srgbClr val="E06666"/>
                          </a:solidFill>
                        </a:rPr>
                        <a:t>li</a:t>
                      </a:r>
                      <a:r>
                        <a:rPr lang="es">
                          <a:solidFill>
                            <a:srgbClr val="CCCCCC"/>
                          </a:solidFill>
                        </a:rPr>
                        <a:t>&gt;</a:t>
                      </a:r>
                      <a:endParaRPr>
                        <a:solidFill>
                          <a:srgbClr val="CCCCCC"/>
                        </a:solidFill>
                      </a:endParaRPr>
                    </a:p>
                    <a:p>
                      <a:pPr indent="0" lvl="0" marL="0" rtl="0" algn="l">
                        <a:spcBef>
                          <a:spcPts val="0"/>
                        </a:spcBef>
                        <a:spcAft>
                          <a:spcPts val="0"/>
                        </a:spcAft>
                        <a:buClr>
                          <a:schemeClr val="dk1"/>
                        </a:buClr>
                        <a:buSzPts val="1100"/>
                        <a:buFont typeface="Arial"/>
                        <a:buNone/>
                      </a:pPr>
                      <a:r>
                        <a:rPr lang="es">
                          <a:solidFill>
                            <a:srgbClr val="CCCCCC"/>
                          </a:solidFill>
                        </a:rPr>
                        <a:t>&lt;/</a:t>
                      </a:r>
                      <a:r>
                        <a:rPr lang="es">
                          <a:solidFill>
                            <a:srgbClr val="E06666"/>
                          </a:solidFill>
                        </a:rPr>
                        <a:t>ul</a:t>
                      </a:r>
                      <a:r>
                        <a:rPr lang="es">
                          <a:solidFill>
                            <a:srgbClr val="CCCCCC"/>
                          </a:solidFill>
                        </a:rPr>
                        <a:t>&gt;</a:t>
                      </a:r>
                      <a:endParaRPr>
                        <a:solidFill>
                          <a:srgbClr val="CCCCCC"/>
                        </a:solidFill>
                      </a:endParaRPr>
                    </a:p>
                    <a:p>
                      <a:pPr indent="0" lvl="0" marL="0" rtl="0" algn="l">
                        <a:spcBef>
                          <a:spcPts val="0"/>
                        </a:spcBef>
                        <a:spcAft>
                          <a:spcPts val="0"/>
                        </a:spcAft>
                        <a:buNone/>
                      </a:pPr>
                      <a:r>
                        <a:t/>
                      </a:r>
                      <a:endParaRPr/>
                    </a:p>
                  </a:txBody>
                  <a:tcPr marT="91425" marB="91425" marR="91425" marL="91425">
                    <a:solidFill>
                      <a:schemeClr val="dk1"/>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Anidar listas</a:t>
            </a:r>
            <a:endParaRPr b="1" i="0" sz="4000" u="none" cap="none" strike="noStrike">
              <a:solidFill>
                <a:schemeClr val="dk1"/>
              </a:solidFill>
              <a:latin typeface="DM Sans"/>
              <a:ea typeface="DM Sans"/>
              <a:cs typeface="DM Sans"/>
              <a:sym typeface="DM Sans"/>
            </a:endParaRPr>
          </a:p>
        </p:txBody>
      </p:sp>
      <p:sp>
        <p:nvSpPr>
          <p:cNvPr id="348" name="Google Shape;348;p47"/>
          <p:cNvSpPr txBox="1"/>
          <p:nvPr/>
        </p:nvSpPr>
        <p:spPr>
          <a:xfrm>
            <a:off x="473350" y="1707025"/>
            <a:ext cx="6087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Es probable que te veas en la necesidad de crear una estructura de sublistas como la siguiente: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Computadoras portátiles:</a:t>
            </a:r>
            <a:endParaRPr sz="1350">
              <a:latin typeface="DM Sans"/>
              <a:ea typeface="DM Sans"/>
              <a:cs typeface="DM Sans"/>
              <a:sym typeface="DM Sans"/>
            </a:endParaRPr>
          </a:p>
          <a:p>
            <a:pPr indent="-314325" lvl="0"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Procesador I4.</a:t>
            </a:r>
            <a:endParaRPr sz="1350">
              <a:latin typeface="DM Sans"/>
              <a:ea typeface="DM Sans"/>
              <a:cs typeface="DM Sans"/>
              <a:sym typeface="DM Sans"/>
            </a:endParaRPr>
          </a:p>
          <a:p>
            <a:pPr indent="-314325" lvl="0"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Procesador I5.</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Computadoras de escritorio:</a:t>
            </a:r>
            <a:endParaRPr sz="1350">
              <a:latin typeface="DM Sans"/>
              <a:ea typeface="DM Sans"/>
              <a:cs typeface="DM Sans"/>
              <a:sym typeface="DM Sans"/>
            </a:endParaRPr>
          </a:p>
          <a:p>
            <a:pPr indent="-314325" lvl="0"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Procesador Pentium.</a:t>
            </a:r>
            <a:endParaRPr sz="1350">
              <a:latin typeface="DM Sans"/>
              <a:ea typeface="DM Sans"/>
              <a:cs typeface="DM Sans"/>
              <a:sym typeface="DM Sans"/>
            </a:endParaRPr>
          </a:p>
          <a:p>
            <a:pPr indent="-314325" lvl="0"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Procesador Celeron.</a:t>
            </a:r>
            <a:endParaRPr sz="1350">
              <a:latin typeface="DM Sans"/>
              <a:ea typeface="DM Sans"/>
              <a:cs typeface="DM Sans"/>
              <a:sym typeface="DM Sans"/>
            </a:endParaRPr>
          </a:p>
        </p:txBody>
      </p:sp>
      <p:grpSp>
        <p:nvGrpSpPr>
          <p:cNvPr id="349" name="Google Shape;349;p47"/>
          <p:cNvGrpSpPr/>
          <p:nvPr/>
        </p:nvGrpSpPr>
        <p:grpSpPr>
          <a:xfrm>
            <a:off x="8212551" y="169348"/>
            <a:ext cx="738900" cy="738900"/>
            <a:chOff x="473351" y="619523"/>
            <a:chExt cx="738900" cy="738900"/>
          </a:xfrm>
        </p:grpSpPr>
        <p:sp>
          <p:nvSpPr>
            <p:cNvPr id="350" name="Google Shape;350;p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1" name="Google Shape;351;p4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57" name="Google Shape;357;p48"/>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Listas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387350" lvl="0" marL="457200" rtl="0" algn="l">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Crearemos dos listas usando las etiquetas de HTML.</a:t>
            </a:r>
            <a:endParaRPr sz="2500">
              <a:solidFill>
                <a:srgbClr val="B7B7B7"/>
              </a:solidFill>
              <a:latin typeface="DM Sans"/>
              <a:ea typeface="DM Sans"/>
              <a:cs typeface="DM Sans"/>
              <a:sym typeface="DM Sans"/>
            </a:endParaRPr>
          </a:p>
        </p:txBody>
      </p:sp>
      <p:grpSp>
        <p:nvGrpSpPr>
          <p:cNvPr id="358" name="Google Shape;358;p48"/>
          <p:cNvGrpSpPr/>
          <p:nvPr/>
        </p:nvGrpSpPr>
        <p:grpSpPr>
          <a:xfrm>
            <a:off x="473351" y="619523"/>
            <a:ext cx="738900" cy="738900"/>
            <a:chOff x="473351" y="619523"/>
            <a:chExt cx="738900" cy="738900"/>
          </a:xfrm>
        </p:grpSpPr>
        <p:sp>
          <p:nvSpPr>
            <p:cNvPr id="359" name="Google Shape;359;p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4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61" name="Google Shape;361;p48"/>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68" name="Google Shape;68;p22"/>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69" name="Google Shape;69;p22"/>
          <p:cNvSpPr txBox="1"/>
          <p:nvPr/>
        </p:nvSpPr>
        <p:spPr>
          <a:xfrm>
            <a:off x="2730786" y="21787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Identificar y utilizar</a:t>
            </a:r>
            <a:r>
              <a:rPr lang="es" sz="1350">
                <a:solidFill>
                  <a:schemeClr val="lt1"/>
                </a:solidFill>
                <a:latin typeface="DM Sans"/>
                <a:ea typeface="DM Sans"/>
                <a:cs typeface="DM Sans"/>
                <a:sym typeface="DM Sans"/>
              </a:rPr>
              <a:t> elementos constitutivos de una página web moderna.</a:t>
            </a:r>
            <a:endParaRPr i="0" sz="1350" u="none" cap="none" strike="noStrike">
              <a:solidFill>
                <a:schemeClr val="lt1"/>
              </a:solidFill>
              <a:latin typeface="DM Sans"/>
              <a:ea typeface="DM Sans"/>
              <a:cs typeface="DM Sans"/>
              <a:sym typeface="DM Sans"/>
            </a:endParaRPr>
          </a:p>
        </p:txBody>
      </p:sp>
      <p:pic>
        <p:nvPicPr>
          <p:cNvPr id="70" name="Google Shape;70;p22"/>
          <p:cNvPicPr preferRelativeResize="0"/>
          <p:nvPr/>
        </p:nvPicPr>
        <p:blipFill rotWithShape="1">
          <a:blip r:embed="rId3">
            <a:alphaModFix/>
          </a:blip>
          <a:srcRect b="0" l="0" r="0" t="0"/>
          <a:stretch/>
        </p:blipFill>
        <p:spPr>
          <a:xfrm>
            <a:off x="2172138" y="2277626"/>
            <a:ext cx="196975" cy="196975"/>
          </a:xfrm>
          <a:prstGeom prst="rect">
            <a:avLst/>
          </a:prstGeom>
          <a:noFill/>
          <a:ln>
            <a:noFill/>
          </a:ln>
        </p:spPr>
      </p:pic>
      <p:sp>
        <p:nvSpPr>
          <p:cNvPr id="71" name="Google Shape;71;p22"/>
          <p:cNvSpPr txBox="1"/>
          <p:nvPr/>
        </p:nvSpPr>
        <p:spPr>
          <a:xfrm>
            <a:off x="2730786" y="144536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la arquitectura básica de un sitio web.</a:t>
            </a:r>
            <a:endParaRPr b="0" i="0" sz="1350" u="none" cap="none" strike="noStrike">
              <a:solidFill>
                <a:schemeClr val="lt1"/>
              </a:solidFill>
              <a:latin typeface="DM Sans"/>
              <a:ea typeface="DM Sans"/>
              <a:cs typeface="DM Sans"/>
              <a:sym typeface="DM Sans"/>
            </a:endParaRPr>
          </a:p>
        </p:txBody>
      </p:sp>
      <p:pic>
        <p:nvPicPr>
          <p:cNvPr id="72" name="Google Shape;72;p22"/>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73" name="Google Shape;73;p22"/>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Conocer y aplicar </a:t>
            </a:r>
            <a:r>
              <a:rPr lang="es" sz="1350">
                <a:solidFill>
                  <a:schemeClr val="lt1"/>
                </a:solidFill>
                <a:latin typeface="DM Sans"/>
                <a:ea typeface="DM Sans"/>
                <a:cs typeface="DM Sans"/>
                <a:sym typeface="DM Sans"/>
              </a:rPr>
              <a:t>elementos HTML para interacción con el usuario.</a:t>
            </a:r>
            <a:endParaRPr i="0" sz="1350" u="none" cap="none" strike="noStrike">
              <a:solidFill>
                <a:schemeClr val="lt1"/>
              </a:solidFill>
              <a:latin typeface="DM Sans"/>
              <a:ea typeface="DM Sans"/>
              <a:cs typeface="DM Sans"/>
              <a:sym typeface="DM Sans"/>
            </a:endParaRPr>
          </a:p>
        </p:txBody>
      </p:sp>
      <p:cxnSp>
        <p:nvCxnSpPr>
          <p:cNvPr id="74" name="Google Shape;74;p22"/>
          <p:cNvCxnSpPr>
            <a:stCxn id="68" idx="2"/>
            <a:endCxn id="70" idx="0"/>
          </p:cNvCxnSpPr>
          <p:nvPr/>
        </p:nvCxnSpPr>
        <p:spPr>
          <a:xfrm flipH="1" rot="-5400000">
            <a:off x="2003626" y="2009588"/>
            <a:ext cx="535200" cy="600"/>
          </a:xfrm>
          <a:prstGeom prst="bentConnector3">
            <a:avLst>
              <a:gd fmla="val 50013" name="adj1"/>
            </a:avLst>
          </a:prstGeom>
          <a:noFill/>
          <a:ln cap="flat" cmpd="sng" w="9525">
            <a:solidFill>
              <a:srgbClr val="EAFF6A"/>
            </a:solidFill>
            <a:prstDash val="solid"/>
            <a:round/>
            <a:headEnd len="sm" w="sm" type="none"/>
            <a:tailEnd len="sm" w="sm" type="none"/>
          </a:ln>
        </p:spPr>
      </p:cxnSp>
      <p:cxnSp>
        <p:nvCxnSpPr>
          <p:cNvPr id="75" name="Google Shape;75;p22"/>
          <p:cNvCxnSpPr>
            <a:stCxn id="70" idx="2"/>
            <a:endCxn id="72" idx="0"/>
          </p:cNvCxnSpPr>
          <p:nvPr/>
        </p:nvCxnSpPr>
        <p:spPr>
          <a:xfrm flipH="1" rot="-5400000">
            <a:off x="2003325" y="2741900"/>
            <a:ext cx="535200" cy="600"/>
          </a:xfrm>
          <a:prstGeom prst="bentConnector3">
            <a:avLst>
              <a:gd fmla="val 50013"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9"/>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
        <p:nvSpPr>
          <p:cNvPr id="367" name="Google Shape;367;p49"/>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EAFF6A"/>
                </a:solidFill>
                <a:latin typeface="DM Sans"/>
                <a:ea typeface="DM Sans"/>
                <a:cs typeface="DM Sans"/>
                <a:sym typeface="DM Sans"/>
              </a:rPr>
              <a:t>#CoderTip</a:t>
            </a:r>
            <a:r>
              <a:rPr b="1" i="0" lang="es" sz="1350" u="none" cap="none" strike="noStrike">
                <a:solidFill>
                  <a:schemeClr val="lt1"/>
                </a:solidFill>
                <a:latin typeface="DM Sans"/>
                <a:ea typeface="DM Sans"/>
                <a:cs typeface="DM Sans"/>
                <a:sym typeface="DM Sans"/>
              </a:rPr>
              <a:t>:</a:t>
            </a:r>
            <a:r>
              <a:rPr b="0" i="0" lang="es" sz="1350" u="none" cap="none" strike="noStrike">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 Ingresa al </a:t>
            </a:r>
            <a:r>
              <a:rPr lang="es" sz="1350" u="sng">
                <a:solidFill>
                  <a:schemeClr val="hlink"/>
                </a:solidFill>
                <a:latin typeface="DM Sans"/>
                <a:ea typeface="DM Sans"/>
                <a:cs typeface="DM Sans"/>
                <a:sym typeface="DM Sans"/>
                <a:hlinkClick r:id="rId3"/>
              </a:rPr>
              <a:t>siguiente link</a:t>
            </a:r>
            <a:r>
              <a:rPr lang="es" sz="1350">
                <a:solidFill>
                  <a:schemeClr val="lt1"/>
                </a:solidFill>
                <a:latin typeface="DM Sans"/>
                <a:ea typeface="DM Sans"/>
                <a:cs typeface="DM Sans"/>
                <a:sym typeface="DM Sans"/>
              </a:rPr>
              <a:t> y revisa el material interactivo que preparamos sobre Preguntas Frecuentes, estamos seguros de que allí encontrarás algunas respuestas.</a:t>
            </a:r>
            <a:endParaRPr sz="1350">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pSp>
        <p:nvGrpSpPr>
          <p:cNvPr id="372" name="Google Shape;372;p50"/>
          <p:cNvGrpSpPr/>
          <p:nvPr/>
        </p:nvGrpSpPr>
        <p:grpSpPr>
          <a:xfrm>
            <a:off x="473371" y="619433"/>
            <a:ext cx="738905" cy="738905"/>
            <a:chOff x="575612" y="1950748"/>
            <a:chExt cx="431100" cy="431100"/>
          </a:xfrm>
        </p:grpSpPr>
        <p:sp>
          <p:nvSpPr>
            <p:cNvPr id="373" name="Google Shape;373;p5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p50"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375" name="Google Shape;375;p5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376" name="Google Shape;376;p50"/>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HTML no es un lenguaje de programación</a:t>
            </a:r>
            <a:endParaRPr b="1" i="0" sz="2500" u="none" cap="none" strike="noStrike">
              <a:solidFill>
                <a:srgbClr val="B7B7B7"/>
              </a:solidFill>
              <a:latin typeface="Helvetica Neue"/>
              <a:ea typeface="Helvetica Neue"/>
              <a:cs typeface="Helvetica Neue"/>
              <a:sym typeface="Helvetica Neue"/>
            </a:endParaRPr>
          </a:p>
        </p:txBody>
      </p:sp>
      <p:sp>
        <p:nvSpPr>
          <p:cNvPr id="377" name="Google Shape;377;p50"/>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¿Verdadero o falso?</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83" name="Google Shape;383;p5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Formularios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
        <p:nvSpPr>
          <p:cNvPr id="394" name="Google Shape;394;p53"/>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Son etiquetas donde el usuario ingresará o seleccionará valores, que serán enviados a un archivo encargado de procesar la información.</a:t>
            </a:r>
            <a:endParaRPr b="0" i="0" sz="1350" u="none" cap="none" strike="noStrike">
              <a:solidFill>
                <a:srgbClr val="000000"/>
              </a:solidFill>
              <a:latin typeface="DM Sans"/>
              <a:ea typeface="DM Sans"/>
              <a:cs typeface="DM Sans"/>
              <a:sym typeface="DM Sans"/>
            </a:endParaRPr>
          </a:p>
        </p:txBody>
      </p:sp>
      <p:pic>
        <p:nvPicPr>
          <p:cNvPr id="395" name="Google Shape;395;p53"/>
          <p:cNvPicPr preferRelativeResize="0"/>
          <p:nvPr/>
        </p:nvPicPr>
        <p:blipFill rotWithShape="1">
          <a:blip r:embed="rId3">
            <a:alphaModFix/>
          </a:blip>
          <a:srcRect b="2758" l="34602" r="34602" t="4062"/>
          <a:stretch/>
        </p:blipFill>
        <p:spPr>
          <a:xfrm>
            <a:off x="5649625" y="1359150"/>
            <a:ext cx="2432224" cy="2882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E</a:t>
            </a:r>
            <a:r>
              <a:rPr b="1" lang="es" sz="4000">
                <a:solidFill>
                  <a:schemeClr val="dk1"/>
                </a:solidFill>
                <a:latin typeface="DM Sans"/>
                <a:ea typeface="DM Sans"/>
                <a:cs typeface="DM Sans"/>
                <a:sym typeface="DM Sans"/>
              </a:rPr>
              <a:t>tiqueta &lt;form</a:t>
            </a:r>
            <a:r>
              <a:rPr b="1" lang="es" sz="4000">
                <a:solidFill>
                  <a:schemeClr val="dk1"/>
                </a:solidFill>
                <a:latin typeface="DM Sans"/>
                <a:ea typeface="DM Sans"/>
                <a:cs typeface="DM Sans"/>
                <a:sym typeface="DM Sans"/>
              </a:rPr>
              <a:t>&gt;</a:t>
            </a:r>
            <a:endParaRPr b="1" sz="4000">
              <a:solidFill>
                <a:schemeClr val="dk1"/>
              </a:solidFill>
              <a:latin typeface="DM Sans"/>
              <a:ea typeface="DM Sans"/>
              <a:cs typeface="DM Sans"/>
              <a:sym typeface="DM Sans"/>
            </a:endParaRPr>
          </a:p>
        </p:txBody>
      </p:sp>
      <p:sp>
        <p:nvSpPr>
          <p:cNvPr id="401" name="Google Shape;401;p54"/>
          <p:cNvSpPr txBox="1"/>
          <p:nvPr/>
        </p:nvSpPr>
        <p:spPr>
          <a:xfrm>
            <a:off x="473350" y="1450975"/>
            <a:ext cx="8141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Para insertar un formulario se usa la etiqueta &lt;form&gt;, que dentro lleva todos los controles que vayan al mismo destino. Un formulario requiere 3 atributos para funcionar: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Action</a:t>
            </a:r>
            <a:r>
              <a:rPr lang="es" sz="1350">
                <a:latin typeface="DM Sans"/>
                <a:ea typeface="DM Sans"/>
                <a:cs typeface="DM Sans"/>
                <a:sym typeface="DM Sans"/>
              </a:rPr>
              <a:t>: documento que se encarga de recibir los datos y procesarlos.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Method</a:t>
            </a:r>
            <a:r>
              <a:rPr lang="es" sz="1350">
                <a:latin typeface="DM Sans"/>
                <a:ea typeface="DM Sans"/>
                <a:cs typeface="DM Sans"/>
                <a:sym typeface="DM Sans"/>
              </a:rPr>
              <a:t>: la forma en que será enviada la información. Existen dos métodos de envío, que son GET y POST.</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Enctype</a:t>
            </a:r>
            <a:r>
              <a:rPr lang="es" sz="1350">
                <a:latin typeface="DM Sans"/>
                <a:ea typeface="DM Sans"/>
                <a:cs typeface="DM Sans"/>
                <a:sym typeface="DM Sans"/>
              </a:rPr>
              <a:t>: cómo se codificarán los contenidos.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b="1" lang="es" sz="1350">
                <a:latin typeface="DM Sans"/>
                <a:ea typeface="DM Sans"/>
                <a:cs typeface="DM Sans"/>
                <a:sym typeface="DM Sans"/>
              </a:rPr>
              <a:t>Por ejemplo:</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402" name="Google Shape;402;p54"/>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aphicFrame>
        <p:nvGraphicFramePr>
          <p:cNvPr id="403" name="Google Shape;403;p54"/>
          <p:cNvGraphicFramePr/>
          <p:nvPr/>
        </p:nvGraphicFramePr>
        <p:xfrm>
          <a:off x="562000" y="3400325"/>
          <a:ext cx="3000000" cy="3000000"/>
        </p:xfrm>
        <a:graphic>
          <a:graphicData uri="http://schemas.openxmlformats.org/drawingml/2006/table">
            <a:tbl>
              <a:tblPr>
                <a:noFill/>
                <a:tableStyleId>{70A4533D-5145-4789-B2B9-92A7A9748E92}</a:tableStyleId>
              </a:tblPr>
              <a:tblGrid>
                <a:gridCol w="5778900"/>
              </a:tblGrid>
              <a:tr h="962125">
                <a:tc>
                  <a:txBody>
                    <a:bodyPr/>
                    <a:lstStyle/>
                    <a:p>
                      <a:pPr indent="0" lvl="0" marL="0" rtl="0" algn="l">
                        <a:spcBef>
                          <a:spcPts val="0"/>
                        </a:spcBef>
                        <a:spcAft>
                          <a:spcPts val="0"/>
                        </a:spcAft>
                        <a:buClr>
                          <a:schemeClr val="dk1"/>
                        </a:buClr>
                        <a:buSzPts val="1100"/>
                        <a:buFont typeface="Arial"/>
                        <a:buNone/>
                      </a:pPr>
                      <a:r>
                        <a:rPr lang="es" sz="1350">
                          <a:solidFill>
                            <a:srgbClr val="FFFFFF"/>
                          </a:solidFill>
                          <a:latin typeface="DM Sans"/>
                          <a:ea typeface="DM Sans"/>
                          <a:cs typeface="DM Sans"/>
                          <a:sym typeface="DM Sans"/>
                        </a:rPr>
                        <a:t>&lt;form action="procesar_form.php" method="post" enctype="text/plain"&gt;</a:t>
                      </a:r>
                      <a:endParaRPr sz="1350">
                        <a:solidFill>
                          <a:srgbClr val="FFFFFF"/>
                        </a:solidFill>
                        <a:latin typeface="DM Sans"/>
                        <a:ea typeface="DM Sans"/>
                        <a:cs typeface="DM Sans"/>
                        <a:sym typeface="DM Sans"/>
                      </a:endParaRPr>
                    </a:p>
                    <a:p>
                      <a:pPr indent="457200" lvl="0" marL="0" rtl="0" algn="l">
                        <a:spcBef>
                          <a:spcPts val="0"/>
                        </a:spcBef>
                        <a:spcAft>
                          <a:spcPts val="0"/>
                        </a:spcAft>
                        <a:buClr>
                          <a:schemeClr val="dk1"/>
                        </a:buClr>
                        <a:buSzPts val="1100"/>
                        <a:buFont typeface="Arial"/>
                        <a:buNone/>
                      </a:pPr>
                      <a:r>
                        <a:rPr lang="es" sz="1350">
                          <a:solidFill>
                            <a:srgbClr val="FFFFFF"/>
                          </a:solidFill>
                          <a:latin typeface="DM Sans"/>
                          <a:ea typeface="DM Sans"/>
                          <a:cs typeface="DM Sans"/>
                          <a:sym typeface="DM Sans"/>
                        </a:rPr>
                        <a:t>&lt;!-- Campos del form --&gt;</a:t>
                      </a:r>
                      <a:endParaRPr sz="1350">
                        <a:solidFill>
                          <a:srgbClr val="FFFFFF"/>
                        </a:solidFill>
                        <a:latin typeface="DM Sans"/>
                        <a:ea typeface="DM Sans"/>
                        <a:cs typeface="DM Sans"/>
                        <a:sym typeface="DM Sans"/>
                      </a:endParaRPr>
                    </a:p>
                    <a:p>
                      <a:pPr indent="0" lvl="0" marL="0" rtl="0" algn="l">
                        <a:spcBef>
                          <a:spcPts val="0"/>
                        </a:spcBef>
                        <a:spcAft>
                          <a:spcPts val="0"/>
                        </a:spcAft>
                        <a:buNone/>
                      </a:pPr>
                      <a:r>
                        <a:rPr lang="es" sz="1350">
                          <a:solidFill>
                            <a:srgbClr val="FFFFFF"/>
                          </a:solidFill>
                          <a:latin typeface="DM Sans"/>
                          <a:ea typeface="DM Sans"/>
                          <a:cs typeface="DM Sans"/>
                          <a:sym typeface="DM Sans"/>
                        </a:rPr>
                        <a:t>&lt;/form&gt;</a:t>
                      </a:r>
                      <a:endParaRPr/>
                    </a:p>
                  </a:txBody>
                  <a:tcPr marT="91425" marB="91425" marR="91425" marL="91425">
                    <a:solidFill>
                      <a:schemeClr val="dk1"/>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Atributos del form</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Action</a:t>
            </a:r>
            <a:endParaRPr b="1" i="0" sz="4000" u="none" cap="none" strike="noStrike">
              <a:solidFill>
                <a:schemeClr val="dk1"/>
              </a:solidFill>
              <a:latin typeface="DM Sans"/>
              <a:ea typeface="DM Sans"/>
              <a:cs typeface="DM Sans"/>
              <a:sym typeface="DM Sans"/>
            </a:endParaRPr>
          </a:p>
        </p:txBody>
      </p:sp>
      <p:sp>
        <p:nvSpPr>
          <p:cNvPr id="414" name="Google Shape;414;p56"/>
          <p:cNvSpPr txBox="1"/>
          <p:nvPr/>
        </p:nvSpPr>
        <p:spPr>
          <a:xfrm>
            <a:off x="457725" y="2000900"/>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este atributo se indicará </a:t>
            </a:r>
            <a:r>
              <a:rPr lang="es" sz="1350">
                <a:highlight>
                  <a:schemeClr val="accent6"/>
                </a:highlight>
                <a:latin typeface="DM Sans"/>
                <a:ea typeface="DM Sans"/>
                <a:cs typeface="DM Sans"/>
                <a:sym typeface="DM Sans"/>
              </a:rPr>
              <a:t>cuál es el archivo que recibe y procesa los datos</a:t>
            </a:r>
            <a:r>
              <a:rPr lang="es" sz="1350">
                <a:latin typeface="DM Sans"/>
                <a:ea typeface="DM Sans"/>
                <a:cs typeface="DM Sans"/>
                <a:sym typeface="DM Sans"/>
              </a:rPr>
              <a:t>. Debe ser de un lenguaje de los llamados “del lado del servidor” (PHP / ASP / JSP). Si no se indica un valor, el </a:t>
            </a:r>
            <a:r>
              <a:rPr lang="es" sz="1350">
                <a:highlight>
                  <a:schemeClr val="accent6"/>
                </a:highlight>
                <a:latin typeface="DM Sans"/>
                <a:ea typeface="DM Sans"/>
                <a:cs typeface="DM Sans"/>
                <a:sym typeface="DM Sans"/>
              </a:rPr>
              <a:t>Action</a:t>
            </a:r>
            <a:r>
              <a:rPr lang="es" sz="1350">
                <a:latin typeface="DM Sans"/>
                <a:ea typeface="DM Sans"/>
                <a:cs typeface="DM Sans"/>
                <a:sym typeface="DM Sans"/>
              </a:rPr>
              <a:t> será por defecto el mismo archivo donde está el formulario.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Method</a:t>
            </a:r>
            <a:endParaRPr b="1" i="0" sz="4000" u="none" cap="none" strike="noStrike">
              <a:solidFill>
                <a:schemeClr val="dk1"/>
              </a:solidFill>
              <a:latin typeface="DM Sans"/>
              <a:ea typeface="DM Sans"/>
              <a:cs typeface="DM Sans"/>
              <a:sym typeface="DM Sans"/>
            </a:endParaRPr>
          </a:p>
        </p:txBody>
      </p:sp>
      <p:sp>
        <p:nvSpPr>
          <p:cNvPr id="420" name="Google Shape;420;p57"/>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Forma en la que se recopilan y envían los datos. Existen dos métodos comunes en el HTML:</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GET:</a:t>
            </a:r>
            <a:r>
              <a:rPr lang="es" sz="1350">
                <a:latin typeface="DM Sans"/>
                <a:ea typeface="DM Sans"/>
                <a:cs typeface="DM Sans"/>
                <a:sym typeface="DM Sans"/>
              </a:rPr>
              <a:t> la información viajará por la barra de direcciones a continuación del nombre del archivo.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POST:</a:t>
            </a:r>
            <a:r>
              <a:rPr lang="es" sz="1350">
                <a:latin typeface="DM Sans"/>
                <a:ea typeface="DM Sans"/>
                <a:cs typeface="DM Sans"/>
                <a:sym typeface="DM Sans"/>
              </a:rPr>
              <a:t> la información viajará junto a los encabezados del HTML (será “invisible”).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Si el method no se indica, por defecto será GET.</a:t>
            </a:r>
            <a:endParaRPr sz="1350">
              <a:highlight>
                <a:schemeClr val="accent6"/>
              </a:highlight>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Enctype</a:t>
            </a:r>
            <a:endParaRPr b="1" i="0" sz="4000" u="none" cap="none" strike="noStrike">
              <a:solidFill>
                <a:schemeClr val="dk1"/>
              </a:solidFill>
              <a:latin typeface="DM Sans"/>
              <a:ea typeface="DM Sans"/>
              <a:cs typeface="DM Sans"/>
              <a:sym typeface="DM Sans"/>
            </a:endParaRPr>
          </a:p>
        </p:txBody>
      </p:sp>
      <p:sp>
        <p:nvSpPr>
          <p:cNvPr id="426" name="Google Shape;426;p58"/>
          <p:cNvSpPr txBox="1"/>
          <p:nvPr/>
        </p:nvSpPr>
        <p:spPr>
          <a:xfrm>
            <a:off x="457725" y="2211625"/>
            <a:ext cx="4730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Cuando el valor del atributo method es post, el mismo es el  tipo MIME del contenido, que es usado para enviar el formulario al servidor. Los posibles valores son: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application/x-www-form-urlencoded: será el valor por defecto si un atributo no está especificado.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multipart/form-data: usar este valor si se está usando el elemento input con el atributo type ajustado a "file".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text/plain (HTML5)</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Normalmente, se utiliza para permitir el envío de archivos a través de un formulario.</a:t>
            </a:r>
            <a:endParaRPr sz="1350">
              <a:highlight>
                <a:schemeClr val="accent6"/>
              </a:highlight>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3"/>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N°0</a:t>
            </a:r>
            <a:r>
              <a:rPr lang="es" sz="1600">
                <a:solidFill>
                  <a:schemeClr val="dk1"/>
                </a:solidFill>
                <a:latin typeface="DM Sans"/>
                <a:ea typeface="DM Sans"/>
                <a:cs typeface="DM Sans"/>
                <a:sym typeface="DM Sans"/>
              </a:rPr>
              <a:t>1 - Parte II</a:t>
            </a:r>
            <a:endParaRPr b="0" i="0" sz="1400" u="none" cap="none" strike="noStrike">
              <a:solidFill>
                <a:srgbClr val="000000"/>
              </a:solidFill>
              <a:latin typeface="DM Sans"/>
              <a:ea typeface="DM Sans"/>
              <a:cs typeface="DM Sans"/>
              <a:sym typeface="DM Sans"/>
            </a:endParaRPr>
          </a:p>
        </p:txBody>
      </p:sp>
      <p:sp>
        <p:nvSpPr>
          <p:cNvPr id="81" name="Google Shape;81;p23"/>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82" name="Google Shape;82;p23"/>
          <p:cNvSpPr txBox="1"/>
          <p:nvPr/>
        </p:nvSpPr>
        <p:spPr>
          <a:xfrm>
            <a:off x="465275" y="1644600"/>
            <a:ext cx="38346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solidFill>
                  <a:schemeClr val="dk1"/>
                </a:solidFill>
                <a:highlight>
                  <a:srgbClr val="EAFF6A"/>
                </a:highlight>
                <a:latin typeface="DM Sans"/>
                <a:ea typeface="DM Sans"/>
                <a:cs typeface="DM Sans"/>
                <a:sym typeface="DM Sans"/>
              </a:rPr>
              <a:t>Sketch:</a:t>
            </a:r>
            <a:r>
              <a:rPr lang="es" sz="1350">
                <a:solidFill>
                  <a:schemeClr val="dk1"/>
                </a:solidFill>
                <a:latin typeface="DM Sans"/>
                <a:ea typeface="DM Sans"/>
                <a:cs typeface="DM Sans"/>
                <a:sym typeface="DM Sans"/>
              </a:rPr>
              <a:t> es un dibujo rápido o bosquejo guía, que reproduce de manera muy sencilla un concepto, una idea o generalidad de un proyecto.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None/>
            </a:pPr>
            <a:r>
              <a:rPr b="1" lang="es" sz="1350">
                <a:solidFill>
                  <a:schemeClr val="dk1"/>
                </a:solidFill>
                <a:highlight>
                  <a:srgbClr val="EAFF6A"/>
                </a:highlight>
                <a:latin typeface="DM Sans"/>
                <a:ea typeface="DM Sans"/>
                <a:cs typeface="DM Sans"/>
                <a:sym typeface="DM Sans"/>
              </a:rPr>
              <a:t>Wireframe:</a:t>
            </a:r>
            <a:r>
              <a:rPr lang="es" sz="1350">
                <a:solidFill>
                  <a:schemeClr val="dk1"/>
                </a:solidFill>
                <a:latin typeface="DM Sans"/>
                <a:ea typeface="DM Sans"/>
                <a:cs typeface="DM Sans"/>
                <a:sym typeface="DM Sans"/>
              </a:rPr>
              <a:t> es la representación estática, en baja calidad, de un diseño.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None/>
            </a:pPr>
            <a:r>
              <a:rPr b="1" lang="es" sz="1350">
                <a:solidFill>
                  <a:schemeClr val="dk1"/>
                </a:solidFill>
                <a:highlight>
                  <a:srgbClr val="EAFF6A"/>
                </a:highlight>
                <a:latin typeface="DM Sans"/>
                <a:ea typeface="DM Sans"/>
                <a:cs typeface="DM Sans"/>
                <a:sym typeface="DM Sans"/>
              </a:rPr>
              <a:t>Mockup:</a:t>
            </a:r>
            <a:r>
              <a:rPr lang="es" sz="1350">
                <a:solidFill>
                  <a:schemeClr val="dk1"/>
                </a:solidFill>
                <a:latin typeface="DM Sans"/>
                <a:ea typeface="DM Sans"/>
                <a:cs typeface="DM Sans"/>
                <a:sym typeface="DM Sans"/>
              </a:rPr>
              <a:t> es la representación estática de un diseño, en calidad media o alta.</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None/>
            </a:pPr>
            <a:r>
              <a:rPr b="1" lang="es" sz="1350">
                <a:solidFill>
                  <a:schemeClr val="dk1"/>
                </a:solidFill>
                <a:highlight>
                  <a:srgbClr val="EAFF6A"/>
                </a:highlight>
                <a:latin typeface="DM Sans"/>
                <a:ea typeface="DM Sans"/>
                <a:cs typeface="DM Sans"/>
                <a:sym typeface="DM Sans"/>
              </a:rPr>
              <a:t>Prototipo:</a:t>
            </a:r>
            <a:r>
              <a:rPr lang="es" sz="1350">
                <a:solidFill>
                  <a:schemeClr val="dk1"/>
                </a:solidFill>
                <a:latin typeface="DM Sans"/>
                <a:ea typeface="DM Sans"/>
                <a:cs typeface="DM Sans"/>
                <a:sym typeface="DM Sans"/>
              </a:rPr>
              <a:t> es la representación navegable del producto final.</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83" name="Google Shape;83;p23"/>
          <p:cNvSpPr txBox="1"/>
          <p:nvPr/>
        </p:nvSpPr>
        <p:spPr>
          <a:xfrm>
            <a:off x="4539325" y="1705050"/>
            <a:ext cx="383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solidFill>
                  <a:schemeClr val="dk1"/>
                </a:solidFill>
                <a:highlight>
                  <a:srgbClr val="EAFF6A"/>
                </a:highlight>
                <a:latin typeface="DM Sans"/>
                <a:ea typeface="DM Sans"/>
                <a:cs typeface="DM Sans"/>
                <a:sym typeface="DM Sans"/>
              </a:rPr>
              <a:t>HTML:</a:t>
            </a:r>
            <a:r>
              <a:rPr lang="es" sz="1350">
                <a:solidFill>
                  <a:schemeClr val="dk1"/>
                </a:solidFill>
                <a:latin typeface="DM Sans"/>
                <a:ea typeface="DM Sans"/>
                <a:cs typeface="DM Sans"/>
                <a:sym typeface="DM Sans"/>
              </a:rPr>
              <a:t> es un "lenguaje" de marcado de etiquetas, que permite crear documentos para web.</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None/>
            </a:pPr>
            <a:r>
              <a:rPr b="1" lang="es" sz="1350">
                <a:solidFill>
                  <a:schemeClr val="dk1"/>
                </a:solidFill>
                <a:highlight>
                  <a:srgbClr val="EAFF6A"/>
                </a:highlight>
                <a:latin typeface="DM Sans"/>
                <a:ea typeface="DM Sans"/>
                <a:cs typeface="DM Sans"/>
                <a:sym typeface="DM Sans"/>
              </a:rPr>
              <a:t>Doctype: </a:t>
            </a:r>
            <a:r>
              <a:rPr lang="es" sz="1350">
                <a:solidFill>
                  <a:schemeClr val="dk1"/>
                </a:solidFill>
                <a:latin typeface="DM Sans"/>
                <a:ea typeface="DM Sans"/>
                <a:cs typeface="DM Sans"/>
                <a:sym typeface="DM Sans"/>
              </a:rPr>
              <a:t>cuando escribes tu documento HTML, lo primero que debes hacer es escribir el DOCTYPE, el cual declara el tipo de documento. Es decir, sirve para indicar que tu documento está escrito siguiendo la estructura determinada por un DTD concreto. Un DTD es la definición del tipo de documento.</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Controles del form</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Ingreso de texto</a:t>
            </a:r>
            <a:endParaRPr b="1" i="0" sz="4000" u="none" cap="none" strike="noStrike">
              <a:solidFill>
                <a:schemeClr val="dk1"/>
              </a:solidFill>
              <a:latin typeface="DM Sans"/>
              <a:ea typeface="DM Sans"/>
              <a:cs typeface="DM Sans"/>
              <a:sym typeface="DM Sans"/>
            </a:endParaRPr>
          </a:p>
        </p:txBody>
      </p:sp>
      <p:sp>
        <p:nvSpPr>
          <p:cNvPr id="437" name="Google Shape;437;p60"/>
          <p:cNvSpPr txBox="1"/>
          <p:nvPr/>
        </p:nvSpPr>
        <p:spPr>
          <a:xfrm>
            <a:off x="457725" y="2211625"/>
            <a:ext cx="4730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Existen tres controles generales para el ingreso de texto: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Cajas de texto de una sola línea (no acepta el uso de la tecla Enter).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Cajas para el ingreso de contraseñas (el contenido no será visible).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Cajas para contenido multilínea. Puede ser una o muchas líneas de texto.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Atributo </a:t>
            </a:r>
            <a:r>
              <a:rPr lang="es" sz="1350">
                <a:highlight>
                  <a:schemeClr val="accent6"/>
                </a:highlight>
                <a:latin typeface="DM Sans"/>
                <a:ea typeface="DM Sans"/>
                <a:cs typeface="DM Sans"/>
                <a:sym typeface="DM Sans"/>
              </a:rPr>
              <a:t>“name”</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Control de formulario:  </a:t>
            </a:r>
            <a:r>
              <a:rPr lang="es" sz="1350">
                <a:highlight>
                  <a:schemeClr val="accent6"/>
                </a:highlight>
                <a:latin typeface="DM Sans"/>
                <a:ea typeface="DM Sans"/>
                <a:cs typeface="DM Sans"/>
                <a:sym typeface="DM Sans"/>
              </a:rPr>
              <a:t>&lt;input&gt;: Text, Email, Password.</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Control de formulario:  </a:t>
            </a:r>
            <a:r>
              <a:rPr lang="es" sz="1350">
                <a:highlight>
                  <a:schemeClr val="accent6"/>
                </a:highlight>
                <a:latin typeface="DM Sans"/>
                <a:ea typeface="DM Sans"/>
                <a:cs typeface="DM Sans"/>
                <a:sym typeface="DM Sans"/>
              </a:rPr>
              <a:t>&lt;textarea&gt;&lt;/textarea&gt;</a:t>
            </a:r>
            <a:endParaRPr sz="1350">
              <a:highlight>
                <a:schemeClr val="accent6"/>
              </a:highlight>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Botones</a:t>
            </a:r>
            <a:endParaRPr b="1" i="0" sz="4000" u="none" cap="none" strike="noStrike">
              <a:solidFill>
                <a:schemeClr val="dk1"/>
              </a:solidFill>
              <a:latin typeface="DM Sans"/>
              <a:ea typeface="DM Sans"/>
              <a:cs typeface="DM Sans"/>
              <a:sym typeface="DM Sans"/>
            </a:endParaRPr>
          </a:p>
        </p:txBody>
      </p:sp>
      <p:sp>
        <p:nvSpPr>
          <p:cNvPr id="443" name="Google Shape;443;p61"/>
          <p:cNvSpPr txBox="1"/>
          <p:nvPr/>
        </p:nvSpPr>
        <p:spPr>
          <a:xfrm>
            <a:off x="457725" y="1857250"/>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Los botones disparan las acciones del formulario. Hay 3 tipos: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que envía los datos al archivo indicado como Action.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que vacía todo lo ingresado y resetea los campos.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que “no hace nada”, pensado para usarse con Javascript.</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Todos los botones son etiquetas  </a:t>
            </a:r>
            <a:r>
              <a:rPr lang="es" sz="1350">
                <a:highlight>
                  <a:schemeClr val="accent6"/>
                </a:highlight>
                <a:latin typeface="DM Sans"/>
                <a:ea typeface="DM Sans"/>
                <a:cs typeface="DM Sans"/>
                <a:sym typeface="DM Sans"/>
              </a:rPr>
              <a:t>&lt;input&gt;</a:t>
            </a:r>
            <a:r>
              <a:rPr lang="es" sz="1350">
                <a:latin typeface="DM Sans"/>
                <a:ea typeface="DM Sans"/>
                <a:cs typeface="DM Sans"/>
                <a:sym typeface="DM Sans"/>
              </a:rPr>
              <a:t>, con distintos tipos de “Type”. El botón debe de estar dentro del </a:t>
            </a:r>
            <a:r>
              <a:rPr lang="es" sz="1350">
                <a:highlight>
                  <a:schemeClr val="accent6"/>
                </a:highlight>
                <a:latin typeface="DM Sans"/>
                <a:ea typeface="DM Sans"/>
                <a:cs typeface="DM Sans"/>
                <a:sym typeface="DM Sans"/>
              </a:rPr>
              <a:t>&lt;form&gt; </a:t>
            </a:r>
            <a:r>
              <a:rPr lang="es" sz="1350">
                <a:latin typeface="DM Sans"/>
                <a:ea typeface="DM Sans"/>
                <a:cs typeface="DM Sans"/>
                <a:sym typeface="DM Sans"/>
              </a:rPr>
              <a:t>que afectará.</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Atributo “value”</a:t>
            </a:r>
            <a:endParaRPr b="1" i="0" sz="3500" u="none" cap="none" strike="noStrike">
              <a:solidFill>
                <a:schemeClr val="lt1"/>
              </a:solidFill>
              <a:latin typeface="DM Sans"/>
              <a:ea typeface="DM Sans"/>
              <a:cs typeface="DM Sans"/>
              <a:sym typeface="DM Sans"/>
            </a:endParaRPr>
          </a:p>
        </p:txBody>
      </p:sp>
      <p:sp>
        <p:nvSpPr>
          <p:cNvPr id="450" name="Google Shape;450;p62"/>
          <p:cNvSpPr txBox="1"/>
          <p:nvPr/>
        </p:nvSpPr>
        <p:spPr>
          <a:xfrm>
            <a:off x="4828375" y="2250975"/>
            <a:ext cx="24702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Input de tipo “submit”: envía el formulario.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Input de tipo “reset”: resetea el formulario.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Input de tipo “button”: no tiene acciones por defecto.</a:t>
            </a:r>
            <a:endParaRPr sz="1350">
              <a:latin typeface="DM Sans"/>
              <a:ea typeface="DM Sans"/>
              <a:cs typeface="DM Sans"/>
              <a:sym typeface="DM Sans"/>
            </a:endParaRPr>
          </a:p>
        </p:txBody>
      </p:sp>
      <p:sp>
        <p:nvSpPr>
          <p:cNvPr id="451" name="Google Shape;451;p62"/>
          <p:cNvSpPr txBox="1"/>
          <p:nvPr/>
        </p:nvSpPr>
        <p:spPr>
          <a:xfrm>
            <a:off x="917700" y="1308575"/>
            <a:ext cx="7197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Representa la etiqueta del botón, la cual es normalmente mostrada por los navegadores dentro de éste.</a:t>
            </a:r>
            <a:endParaRPr>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a:latin typeface="DM Sans"/>
              <a:ea typeface="DM Sans"/>
              <a:cs typeface="DM Sans"/>
              <a:sym typeface="DM Sans"/>
            </a:endParaRPr>
          </a:p>
        </p:txBody>
      </p:sp>
      <p:grpSp>
        <p:nvGrpSpPr>
          <p:cNvPr id="452" name="Google Shape;452;p62"/>
          <p:cNvGrpSpPr/>
          <p:nvPr/>
        </p:nvGrpSpPr>
        <p:grpSpPr>
          <a:xfrm>
            <a:off x="8212551" y="169348"/>
            <a:ext cx="738900" cy="738900"/>
            <a:chOff x="473351" y="619523"/>
            <a:chExt cx="738900" cy="738900"/>
          </a:xfrm>
        </p:grpSpPr>
        <p:sp>
          <p:nvSpPr>
            <p:cNvPr id="453" name="Google Shape;453;p6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4" name="Google Shape;454;p6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graphicFrame>
        <p:nvGraphicFramePr>
          <p:cNvPr id="455" name="Google Shape;455;p62"/>
          <p:cNvGraphicFramePr/>
          <p:nvPr/>
        </p:nvGraphicFramePr>
        <p:xfrm>
          <a:off x="2216850" y="2085050"/>
          <a:ext cx="3000000" cy="3000000"/>
        </p:xfrm>
        <a:graphic>
          <a:graphicData uri="http://schemas.openxmlformats.org/drawingml/2006/table">
            <a:tbl>
              <a:tblPr>
                <a:noFill/>
                <a:tableStyleId>{70A4533D-5145-4789-B2B9-92A7A9748E92}</a:tableStyleId>
              </a:tblPr>
              <a:tblGrid>
                <a:gridCol w="2166300"/>
              </a:tblGrid>
              <a:tr h="1711650">
                <a:tc>
                  <a:txBody>
                    <a:bodyPr/>
                    <a:lstStyle/>
                    <a:p>
                      <a:pPr indent="0" lvl="0" marL="0" rtl="0" algn="l">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input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type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"submit"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"Enviar formulario"</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input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type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"reset"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"Limpiar formulario"</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input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type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"button"</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"Sin acciones"</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CCCCCC"/>
                        </a:solidFill>
                        <a:latin typeface="DM Sans"/>
                        <a:ea typeface="DM Sans"/>
                        <a:cs typeface="DM Sans"/>
                        <a:sym typeface="DM Sans"/>
                      </a:endParaRPr>
                    </a:p>
                  </a:txBody>
                  <a:tcPr marT="91425" marB="91425" marR="91425" marL="91425">
                    <a:solidFill>
                      <a:schemeClr val="dk1"/>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3"/>
          <p:cNvSpPr txBox="1"/>
          <p:nvPr/>
        </p:nvSpPr>
        <p:spPr>
          <a:xfrm>
            <a:off x="1541400" y="624750"/>
            <a:ext cx="60612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3000">
                <a:solidFill>
                  <a:schemeClr val="accent6"/>
                </a:solidFill>
                <a:latin typeface="DM Sans"/>
                <a:ea typeface="DM Sans"/>
                <a:cs typeface="DM Sans"/>
                <a:sym typeface="DM Sans"/>
              </a:rPr>
              <a:t>Profundiza y conoce atajos en nuestra </a:t>
            </a:r>
            <a:r>
              <a:rPr b="1" lang="es" sz="3000" u="sng">
                <a:solidFill>
                  <a:schemeClr val="hlink"/>
                </a:solidFill>
                <a:latin typeface="DM Sans"/>
                <a:ea typeface="DM Sans"/>
                <a:cs typeface="DM Sans"/>
                <a:sym typeface="DM Sans"/>
                <a:hlinkClick r:id="rId3"/>
              </a:rPr>
              <a:t>Cheat Sheet</a:t>
            </a:r>
            <a:endParaRPr b="1" sz="4000">
              <a:solidFill>
                <a:srgbClr val="EAFF6A"/>
              </a:solidFill>
              <a:latin typeface="DM Sans"/>
              <a:ea typeface="DM Sans"/>
              <a:cs typeface="DM Sans"/>
              <a:sym typeface="DM Sans"/>
            </a:endParaRPr>
          </a:p>
        </p:txBody>
      </p:sp>
      <p:pic>
        <p:nvPicPr>
          <p:cNvPr id="461" name="Google Shape;461;p63"/>
          <p:cNvPicPr preferRelativeResize="0"/>
          <p:nvPr/>
        </p:nvPicPr>
        <p:blipFill>
          <a:blip r:embed="rId4">
            <a:alphaModFix/>
          </a:blip>
          <a:stretch>
            <a:fillRect/>
          </a:stretch>
        </p:blipFill>
        <p:spPr>
          <a:xfrm>
            <a:off x="2516187" y="1929125"/>
            <a:ext cx="4111625" cy="2317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4"/>
          <p:cNvSpPr txBox="1"/>
          <p:nvPr/>
        </p:nvSpPr>
        <p:spPr>
          <a:xfrm>
            <a:off x="457725" y="89862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Controles de selección</a:t>
            </a:r>
            <a:endParaRPr b="1" i="0" sz="4000" u="none" cap="none" strike="noStrike">
              <a:solidFill>
                <a:schemeClr val="dk1"/>
              </a:solidFill>
              <a:latin typeface="DM Sans"/>
              <a:ea typeface="DM Sans"/>
              <a:cs typeface="DM Sans"/>
              <a:sym typeface="DM Sans"/>
            </a:endParaRPr>
          </a:p>
        </p:txBody>
      </p:sp>
      <p:sp>
        <p:nvSpPr>
          <p:cNvPr id="467" name="Google Shape;467;p64"/>
          <p:cNvSpPr txBox="1"/>
          <p:nvPr/>
        </p:nvSpPr>
        <p:spPr>
          <a:xfrm>
            <a:off x="457725" y="21916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estos casos, el usuario no puede ingresar libremente un texto, sino que el programador le da una lista predefinida. El dato que llega al elegir una opción se define desde el atributo “value”. Existen 3 grupos de controles de selección: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Botones de radio: sólo se puede elegir una opción.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Casillas de chequeo: de toda la lista de opciones, el usuario puede optar por una, todas o ninguna opción.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Menú desplegable: sólo es posible seleccionar una opción.</a:t>
            </a:r>
            <a:endParaRPr sz="1350">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Atributo “value”</a:t>
            </a:r>
            <a:endParaRPr b="1" i="0" sz="3500" u="none" cap="none" strike="noStrike">
              <a:solidFill>
                <a:schemeClr val="lt1"/>
              </a:solidFill>
              <a:latin typeface="DM Sans"/>
              <a:ea typeface="DM Sans"/>
              <a:cs typeface="DM Sans"/>
              <a:sym typeface="DM Sans"/>
            </a:endParaRPr>
          </a:p>
        </p:txBody>
      </p:sp>
      <p:sp>
        <p:nvSpPr>
          <p:cNvPr id="474" name="Google Shape;474;p65"/>
          <p:cNvSpPr txBox="1"/>
          <p:nvPr/>
        </p:nvSpPr>
        <p:spPr>
          <a:xfrm>
            <a:off x="1035400" y="1692650"/>
            <a:ext cx="2470200" cy="392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Botones de radio:</a:t>
            </a:r>
            <a:endParaRPr sz="1350">
              <a:latin typeface="DM Sans"/>
              <a:ea typeface="DM Sans"/>
              <a:cs typeface="DM Sans"/>
              <a:sym typeface="DM Sans"/>
            </a:endParaRPr>
          </a:p>
        </p:txBody>
      </p:sp>
      <p:sp>
        <p:nvSpPr>
          <p:cNvPr id="475" name="Google Shape;475;p65"/>
          <p:cNvSpPr txBox="1"/>
          <p:nvPr/>
        </p:nvSpPr>
        <p:spPr>
          <a:xfrm>
            <a:off x="917700" y="1308575"/>
            <a:ext cx="7197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En este caso es el valor que se enviará al enviarse el formulario. </a:t>
            </a:r>
            <a:endParaRPr>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1">
              <a:latin typeface="DM Sans"/>
              <a:ea typeface="DM Sans"/>
              <a:cs typeface="DM Sans"/>
              <a:sym typeface="DM Sans"/>
            </a:endParaRPr>
          </a:p>
        </p:txBody>
      </p:sp>
      <p:grpSp>
        <p:nvGrpSpPr>
          <p:cNvPr id="476" name="Google Shape;476;p65"/>
          <p:cNvGrpSpPr/>
          <p:nvPr/>
        </p:nvGrpSpPr>
        <p:grpSpPr>
          <a:xfrm>
            <a:off x="8212551" y="169348"/>
            <a:ext cx="738900" cy="738900"/>
            <a:chOff x="473351" y="619523"/>
            <a:chExt cx="738900" cy="738900"/>
          </a:xfrm>
        </p:grpSpPr>
        <p:sp>
          <p:nvSpPr>
            <p:cNvPr id="477" name="Google Shape;477;p6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8" name="Google Shape;478;p6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graphicFrame>
        <p:nvGraphicFramePr>
          <p:cNvPr id="479" name="Google Shape;479;p65"/>
          <p:cNvGraphicFramePr/>
          <p:nvPr/>
        </p:nvGraphicFramePr>
        <p:xfrm>
          <a:off x="1584675" y="2217175"/>
          <a:ext cx="3000000" cy="3000000"/>
        </p:xfrm>
        <a:graphic>
          <a:graphicData uri="http://schemas.openxmlformats.org/drawingml/2006/table">
            <a:tbl>
              <a:tblPr>
                <a:noFill/>
                <a:tableStyleId>{70A4533D-5145-4789-B2B9-92A7A9748E92}</a:tableStyleId>
              </a:tblPr>
              <a:tblGrid>
                <a:gridCol w="4958500"/>
              </a:tblGrid>
              <a:tr h="1474625">
                <a:tc>
                  <a:txBody>
                    <a:bodyPr/>
                    <a:lstStyle/>
                    <a:p>
                      <a:pPr indent="0" lvl="0" marL="0" rtl="0" algn="l">
                        <a:spcBef>
                          <a:spcPts val="0"/>
                        </a:spcBef>
                        <a:spcAft>
                          <a:spcPts val="0"/>
                        </a:spcAft>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form</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div</a:t>
                      </a:r>
                      <a:r>
                        <a:rPr lang="es">
                          <a:solidFill>
                            <a:srgbClr val="D9D9D9"/>
                          </a:solidFill>
                          <a:latin typeface="Didact Gothic"/>
                          <a:ea typeface="Didact Gothic"/>
                          <a:cs typeface="Didact Gothic"/>
                          <a:sym typeface="Didact Gothic"/>
                        </a:rPr>
                        <a:t>&gt;Turno diurno&lt;/</a:t>
                      </a:r>
                      <a:r>
                        <a:rPr lang="es">
                          <a:solidFill>
                            <a:srgbClr val="E06666"/>
                          </a:solidFill>
                          <a:latin typeface="Didact Gothic"/>
                          <a:ea typeface="Didact Gothic"/>
                          <a:cs typeface="Didact Gothic"/>
                          <a:sym typeface="Didact Gothic"/>
                        </a:rPr>
                        <a:t>div</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input</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type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"radio"</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name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"turno"</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value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"diurno"</a:t>
                      </a:r>
                      <a:r>
                        <a:rPr lang="es">
                          <a:solidFill>
                            <a:srgbClr val="D9D9D9"/>
                          </a:solidFill>
                          <a:latin typeface="Didact Gothic"/>
                          <a:ea typeface="Didact Gothic"/>
                          <a:cs typeface="Didact Gothic"/>
                          <a:sym typeface="Didact Gothic"/>
                        </a:rPr>
                        <a:t> /&gt;</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div</a:t>
                      </a:r>
                      <a:r>
                        <a:rPr lang="es">
                          <a:solidFill>
                            <a:srgbClr val="D9D9D9"/>
                          </a:solidFill>
                          <a:latin typeface="Didact Gothic"/>
                          <a:ea typeface="Didact Gothic"/>
                          <a:cs typeface="Didact Gothic"/>
                          <a:sym typeface="Didact Gothic"/>
                        </a:rPr>
                        <a:t>&gt;Turno nocturno&lt;/</a:t>
                      </a:r>
                      <a:r>
                        <a:rPr lang="es">
                          <a:solidFill>
                            <a:srgbClr val="E06666"/>
                          </a:solidFill>
                          <a:latin typeface="Didact Gothic"/>
                          <a:ea typeface="Didact Gothic"/>
                          <a:cs typeface="Didact Gothic"/>
                          <a:sym typeface="Didact Gothic"/>
                        </a:rPr>
                        <a:t>div</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input</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type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"radio"</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name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"turno"</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value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"nocturno"</a:t>
                      </a:r>
                      <a:r>
                        <a:rPr lang="es">
                          <a:solidFill>
                            <a:srgbClr val="D9D9D9"/>
                          </a:solidFill>
                          <a:latin typeface="Didact Gothic"/>
                          <a:ea typeface="Didact Gothic"/>
                          <a:cs typeface="Didact Gothic"/>
                          <a:sym typeface="Didact Gothic"/>
                        </a:rPr>
                        <a:t> /&gt;</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form</a:t>
                      </a:r>
                      <a:r>
                        <a:rPr lang="es">
                          <a:solidFill>
                            <a:srgbClr val="D9D9D9"/>
                          </a:solidFill>
                          <a:latin typeface="Didact Gothic"/>
                          <a:ea typeface="Didact Gothic"/>
                          <a:cs typeface="Didact Gothic"/>
                          <a:sym typeface="Didact Gothic"/>
                        </a:rPr>
                        <a:t>&gt;</a:t>
                      </a:r>
                      <a:endParaRPr sz="1350">
                        <a:solidFill>
                          <a:srgbClr val="D9D9D9"/>
                        </a:solidFill>
                        <a:latin typeface="DM Sans"/>
                        <a:ea typeface="DM Sans"/>
                        <a:cs typeface="DM Sans"/>
                        <a:sym typeface="DM Sans"/>
                      </a:endParaRPr>
                    </a:p>
                  </a:txBody>
                  <a:tcPr marT="91425" marB="91425" marR="91425" marL="91425">
                    <a:solidFill>
                      <a:schemeClr val="dk1"/>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6"/>
          <p:cNvSpPr txBox="1"/>
          <p:nvPr/>
        </p:nvSpPr>
        <p:spPr>
          <a:xfrm>
            <a:off x="1357200" y="345975"/>
            <a:ext cx="62301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E</a:t>
            </a:r>
            <a:r>
              <a:rPr b="1" lang="es" sz="3500">
                <a:solidFill>
                  <a:schemeClr val="lt1"/>
                </a:solidFill>
                <a:latin typeface="DM Sans"/>
                <a:ea typeface="DM Sans"/>
                <a:cs typeface="DM Sans"/>
                <a:sym typeface="DM Sans"/>
              </a:rPr>
              <a:t>tiqueta &lt;label&gt;</a:t>
            </a:r>
            <a:endParaRPr b="1" sz="35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chemeClr val="dk1"/>
              </a:buClr>
              <a:buSzPts val="1100"/>
              <a:buFont typeface="Arial"/>
              <a:buNone/>
            </a:pPr>
            <a:r>
              <a:t/>
            </a:r>
            <a:endParaRPr b="1" sz="35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t/>
            </a:r>
            <a:endParaRPr b="1" sz="3500">
              <a:solidFill>
                <a:schemeClr val="lt1"/>
              </a:solidFill>
              <a:latin typeface="DM Sans"/>
              <a:ea typeface="DM Sans"/>
              <a:cs typeface="DM Sans"/>
              <a:sym typeface="DM Sans"/>
            </a:endParaRPr>
          </a:p>
        </p:txBody>
      </p:sp>
      <p:sp>
        <p:nvSpPr>
          <p:cNvPr id="486" name="Google Shape;486;p66"/>
          <p:cNvSpPr txBox="1"/>
          <p:nvPr/>
        </p:nvSpPr>
        <p:spPr>
          <a:xfrm>
            <a:off x="973200" y="1235875"/>
            <a:ext cx="71976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Define formalmente a cada elemento de un formulario. Esta etiqueta es de mucha ayuda para generar un formulario accesible. </a:t>
            </a:r>
            <a:endParaRPr>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Su principal atributo es “for”, que indica a cuál elemento del formulario corresponde la &lt;label&gt;</a:t>
            </a:r>
            <a:r>
              <a:rPr lang="es">
                <a:latin typeface="DM Sans"/>
                <a:ea typeface="DM Sans"/>
                <a:cs typeface="DM Sans"/>
                <a:sym typeface="DM Sans"/>
              </a:rPr>
              <a:t>. El valor del atributo “for” debe ser igual al valor del atributo “id” o “name” del elemento.</a:t>
            </a:r>
            <a:endParaRPr>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pSp>
        <p:nvGrpSpPr>
          <p:cNvPr id="487" name="Google Shape;487;p66"/>
          <p:cNvGrpSpPr/>
          <p:nvPr/>
        </p:nvGrpSpPr>
        <p:grpSpPr>
          <a:xfrm>
            <a:off x="8212551" y="169348"/>
            <a:ext cx="738900" cy="738900"/>
            <a:chOff x="473351" y="619523"/>
            <a:chExt cx="738900" cy="738900"/>
          </a:xfrm>
        </p:grpSpPr>
        <p:sp>
          <p:nvSpPr>
            <p:cNvPr id="488" name="Google Shape;488;p6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9" name="Google Shape;489;p6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graphicFrame>
        <p:nvGraphicFramePr>
          <p:cNvPr id="490" name="Google Shape;490;p66"/>
          <p:cNvGraphicFramePr/>
          <p:nvPr/>
        </p:nvGraphicFramePr>
        <p:xfrm>
          <a:off x="1584675" y="2667350"/>
          <a:ext cx="3000000" cy="3000000"/>
        </p:xfrm>
        <a:graphic>
          <a:graphicData uri="http://schemas.openxmlformats.org/drawingml/2006/table">
            <a:tbl>
              <a:tblPr>
                <a:noFill/>
                <a:tableStyleId>{70A4533D-5145-4789-B2B9-92A7A9748E92}</a:tableStyleId>
              </a:tblPr>
              <a:tblGrid>
                <a:gridCol w="4958500"/>
              </a:tblGrid>
              <a:tr h="1082975">
                <a:tc>
                  <a:txBody>
                    <a:bodyPr/>
                    <a:lstStyle/>
                    <a:p>
                      <a:pPr indent="0" lvl="0" marL="0" rtl="0" algn="l">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label</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for</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"nombre"</a:t>
                      </a:r>
                      <a:r>
                        <a:rPr lang="es" sz="1350">
                          <a:solidFill>
                            <a:srgbClr val="D9D9D9"/>
                          </a:solidFill>
                          <a:latin typeface="DM Sans"/>
                          <a:ea typeface="DM Sans"/>
                          <a:cs typeface="DM Sans"/>
                          <a:sym typeface="DM Sans"/>
                        </a:rPr>
                        <a:t>&gt;Nombre:&lt;/</a:t>
                      </a:r>
                      <a:r>
                        <a:rPr lang="es" sz="1350">
                          <a:solidFill>
                            <a:srgbClr val="E06666"/>
                          </a:solidFill>
                          <a:latin typeface="DM Sans"/>
                          <a:ea typeface="DM Sans"/>
                          <a:cs typeface="DM Sans"/>
                          <a:sym typeface="DM Sans"/>
                        </a:rPr>
                        <a:t>label</a:t>
                      </a:r>
                      <a:r>
                        <a:rPr lang="es" sz="1350">
                          <a:solidFill>
                            <a:srgbClr val="D9D9D9"/>
                          </a:solidFill>
                          <a:latin typeface="DM Sans"/>
                          <a:ea typeface="DM Sans"/>
                          <a:cs typeface="DM Sans"/>
                          <a:sym typeface="DM Sans"/>
                        </a:rPr>
                        <a:t>&gt;	</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input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type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"text"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name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"nombre"</a:t>
                      </a:r>
                      <a:r>
                        <a:rPr lang="es" sz="1350">
                          <a:solidFill>
                            <a:srgbClr val="D9D9D9"/>
                          </a:solidFill>
                          <a:latin typeface="DM Sans"/>
                          <a:ea typeface="DM Sans"/>
                          <a:cs typeface="DM Sans"/>
                          <a:sym typeface="DM Sans"/>
                        </a:rPr>
                        <a:t> /&gt;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txBody>
                  <a:tcPr marT="91425" marB="91425" marR="91425" marL="91425">
                    <a:solidFill>
                      <a:schemeClr val="dk1"/>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7"/>
          <p:cNvSpPr txBox="1"/>
          <p:nvPr/>
        </p:nvSpPr>
        <p:spPr>
          <a:xfrm>
            <a:off x="1461300" y="345975"/>
            <a:ext cx="62301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Menú desplegable</a:t>
            </a:r>
            <a:endParaRPr b="1" sz="35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t/>
            </a:r>
            <a:endParaRPr b="1" sz="3500">
              <a:solidFill>
                <a:schemeClr val="lt1"/>
              </a:solidFill>
              <a:latin typeface="DM Sans"/>
              <a:ea typeface="DM Sans"/>
              <a:cs typeface="DM Sans"/>
              <a:sym typeface="DM Sans"/>
            </a:endParaRPr>
          </a:p>
        </p:txBody>
      </p:sp>
      <p:sp>
        <p:nvSpPr>
          <p:cNvPr id="497" name="Google Shape;497;p67"/>
          <p:cNvSpPr txBox="1"/>
          <p:nvPr/>
        </p:nvSpPr>
        <p:spPr>
          <a:xfrm>
            <a:off x="973200" y="1235875"/>
            <a:ext cx="7197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Es el llamado combo-box, selector o menú. De toda la lista, se puede elegir una opción (aunque tiene un atributo que permite cambiarlo). Lo ideal es que sean al menos dos elementos distintos para observar el select:</a:t>
            </a:r>
            <a:endParaRPr>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pSp>
        <p:nvGrpSpPr>
          <p:cNvPr id="498" name="Google Shape;498;p67"/>
          <p:cNvGrpSpPr/>
          <p:nvPr/>
        </p:nvGrpSpPr>
        <p:grpSpPr>
          <a:xfrm>
            <a:off x="8212551" y="169348"/>
            <a:ext cx="738900" cy="738900"/>
            <a:chOff x="473351" y="619523"/>
            <a:chExt cx="738900" cy="738900"/>
          </a:xfrm>
        </p:grpSpPr>
        <p:sp>
          <p:nvSpPr>
            <p:cNvPr id="499" name="Google Shape;499;p6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0" name="Google Shape;500;p6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graphicFrame>
        <p:nvGraphicFramePr>
          <p:cNvPr id="501" name="Google Shape;501;p67"/>
          <p:cNvGraphicFramePr/>
          <p:nvPr/>
        </p:nvGraphicFramePr>
        <p:xfrm>
          <a:off x="2264750" y="2282575"/>
          <a:ext cx="3000000" cy="3000000"/>
        </p:xfrm>
        <a:graphic>
          <a:graphicData uri="http://schemas.openxmlformats.org/drawingml/2006/table">
            <a:tbl>
              <a:tblPr>
                <a:noFill/>
                <a:tableStyleId>{70A4533D-5145-4789-B2B9-92A7A9748E92}</a:tableStyleId>
              </a:tblPr>
              <a:tblGrid>
                <a:gridCol w="4958500"/>
              </a:tblGrid>
              <a:tr h="1082975">
                <a:tc>
                  <a:txBody>
                    <a:bodyPr/>
                    <a:lstStyle/>
                    <a:p>
                      <a:pPr indent="0" lvl="0" marL="0" rtl="0" algn="l">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select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name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"talles"</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"L"</a:t>
                      </a:r>
                      <a:r>
                        <a:rPr lang="es" sz="1350">
                          <a:solidFill>
                            <a:srgbClr val="D9D9D9"/>
                          </a:solidFill>
                          <a:latin typeface="DM Sans"/>
                          <a:ea typeface="DM Sans"/>
                          <a:cs typeface="DM Sans"/>
                          <a:sym typeface="DM Sans"/>
                        </a:rPr>
                        <a:t>&gt;Large&lt;/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"M"</a:t>
                      </a:r>
                      <a:r>
                        <a:rPr lang="es" sz="1350">
                          <a:solidFill>
                            <a:srgbClr val="D9D9D9"/>
                          </a:solidFill>
                          <a:latin typeface="DM Sans"/>
                          <a:ea typeface="DM Sans"/>
                          <a:cs typeface="DM Sans"/>
                          <a:sym typeface="DM Sans"/>
                        </a:rPr>
                        <a:t>&gt;Medium&lt;/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"S"</a:t>
                      </a:r>
                      <a:r>
                        <a:rPr lang="es" sz="1350">
                          <a:solidFill>
                            <a:srgbClr val="D9D9D9"/>
                          </a:solidFill>
                          <a:latin typeface="DM Sans"/>
                          <a:ea typeface="DM Sans"/>
                          <a:cs typeface="DM Sans"/>
                          <a:sym typeface="DM Sans"/>
                        </a:rPr>
                        <a:t>&gt;Small&lt;/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select</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txBody>
                  <a:tcPr marT="91425" marB="91425" marR="91425" marL="91425">
                    <a:solidFill>
                      <a:schemeClr val="dk1"/>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8"/>
          <p:cNvSpPr txBox="1"/>
          <p:nvPr/>
        </p:nvSpPr>
        <p:spPr>
          <a:xfrm>
            <a:off x="1461300" y="345975"/>
            <a:ext cx="62301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Conjunto de campo</a:t>
            </a:r>
            <a:endParaRPr b="1" sz="3500">
              <a:solidFill>
                <a:schemeClr val="lt1"/>
              </a:solidFill>
              <a:latin typeface="DM Sans"/>
              <a:ea typeface="DM Sans"/>
              <a:cs typeface="DM Sans"/>
              <a:sym typeface="DM Sans"/>
            </a:endParaRPr>
          </a:p>
        </p:txBody>
      </p:sp>
      <p:sp>
        <p:nvSpPr>
          <p:cNvPr id="508" name="Google Shape;508;p68"/>
          <p:cNvSpPr txBox="1"/>
          <p:nvPr/>
        </p:nvSpPr>
        <p:spPr>
          <a:xfrm>
            <a:off x="973200" y="1235875"/>
            <a:ext cx="7197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Las etiquetas &lt;fieldset&gt; y &lt;legend&gt; se utilizan en conjunto. La primera, tiene como objetivo crear grupos de elementos del formulario que posean un mismo propósito; mientras que la segunda, define formalmente el propósito del elemento fieldset. Se estructuran de la siguiente manera:</a:t>
            </a:r>
            <a:endParaRPr>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a:latin typeface="DM Sans"/>
              <a:ea typeface="DM Sans"/>
              <a:cs typeface="DM Sans"/>
              <a:sym typeface="DM Sans"/>
            </a:endParaRPr>
          </a:p>
        </p:txBody>
      </p:sp>
      <p:grpSp>
        <p:nvGrpSpPr>
          <p:cNvPr id="509" name="Google Shape;509;p68"/>
          <p:cNvGrpSpPr/>
          <p:nvPr/>
        </p:nvGrpSpPr>
        <p:grpSpPr>
          <a:xfrm>
            <a:off x="8212551" y="169348"/>
            <a:ext cx="738900" cy="738900"/>
            <a:chOff x="473351" y="619523"/>
            <a:chExt cx="738900" cy="738900"/>
          </a:xfrm>
        </p:grpSpPr>
        <p:sp>
          <p:nvSpPr>
            <p:cNvPr id="510" name="Google Shape;510;p6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1" name="Google Shape;511;p6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graphicFrame>
        <p:nvGraphicFramePr>
          <p:cNvPr id="512" name="Google Shape;512;p68"/>
          <p:cNvGraphicFramePr/>
          <p:nvPr/>
        </p:nvGraphicFramePr>
        <p:xfrm>
          <a:off x="2264750" y="2282575"/>
          <a:ext cx="3000000" cy="3000000"/>
        </p:xfrm>
        <a:graphic>
          <a:graphicData uri="http://schemas.openxmlformats.org/drawingml/2006/table">
            <a:tbl>
              <a:tblPr>
                <a:noFill/>
                <a:tableStyleId>{70A4533D-5145-4789-B2B9-92A7A9748E92}</a:tableStyleId>
              </a:tblPr>
              <a:tblGrid>
                <a:gridCol w="4958500"/>
              </a:tblGrid>
              <a:tr h="1082975">
                <a:tc>
                  <a:txBody>
                    <a:bodyPr/>
                    <a:lstStyle/>
                    <a:p>
                      <a:pPr indent="0" lvl="0" marL="0" rtl="0" algn="l">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fieldset</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legend</a:t>
                      </a:r>
                      <a:r>
                        <a:rPr lang="es" sz="1350">
                          <a:solidFill>
                            <a:srgbClr val="D9D9D9"/>
                          </a:solidFill>
                          <a:latin typeface="DM Sans"/>
                          <a:ea typeface="DM Sans"/>
                          <a:cs typeface="DM Sans"/>
                          <a:sym typeface="DM Sans"/>
                        </a:rPr>
                        <a:t>&gt;Talle de remera&lt;/</a:t>
                      </a:r>
                      <a:r>
                        <a:rPr lang="es" sz="1350">
                          <a:solidFill>
                            <a:srgbClr val="E06666"/>
                          </a:solidFill>
                          <a:latin typeface="DM Sans"/>
                          <a:ea typeface="DM Sans"/>
                          <a:cs typeface="DM Sans"/>
                          <a:sym typeface="DM Sans"/>
                        </a:rPr>
                        <a:t>legend</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      </a:t>
                      </a:r>
                      <a:r>
                        <a:rPr lang="es" sz="1350">
                          <a:solidFill>
                            <a:srgbClr val="999999"/>
                          </a:solidFill>
                          <a:latin typeface="DM Sans"/>
                          <a:ea typeface="DM Sans"/>
                          <a:cs typeface="DM Sans"/>
                          <a:sym typeface="DM Sans"/>
                        </a:rPr>
                        <a:t>&lt;!-- Aquí irán los elementos de formulario --&gt;</a:t>
                      </a:r>
                      <a:endParaRPr sz="1350">
                        <a:solidFill>
                          <a:srgbClr val="99999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fieldset</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indent="0" lvl="0" marL="0" rtl="0" algn="l">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txBody>
                  <a:tcPr marT="91425" marB="91425" marR="91425" marL="91425">
                    <a:solidFill>
                      <a:schemeClr val="dk1"/>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24"/>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89" name="Google Shape;89;p24"/>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90" name="Google Shape;90;p24"/>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91" name="Google Shape;91;p24"/>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92" name="Google Shape;92;p24"/>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93" name="Google Shape;93;p24"/>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01 - Parte II</a:t>
            </a:r>
            <a:endParaRPr b="1" i="0" sz="1600" u="none" cap="none" strike="noStrike">
              <a:solidFill>
                <a:srgbClr val="999999"/>
              </a:solidFill>
              <a:latin typeface="DM Sans"/>
              <a:ea typeface="DM Sans"/>
              <a:cs typeface="DM Sans"/>
              <a:sym typeface="DM Sans"/>
            </a:endParaRPr>
          </a:p>
        </p:txBody>
      </p:sp>
      <p:cxnSp>
        <p:nvCxnSpPr>
          <p:cNvPr id="94" name="Google Shape;94;p24"/>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95" name="Google Shape;95;p24"/>
          <p:cNvSpPr txBox="1"/>
          <p:nvPr/>
        </p:nvSpPr>
        <p:spPr>
          <a:xfrm>
            <a:off x="1351375" y="186520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Prototipado y conceptos básicos de HTML</a:t>
            </a:r>
            <a:endParaRPr b="1" i="0" sz="1500" u="none" cap="none" strike="noStrike">
              <a:solidFill>
                <a:srgbClr val="999999"/>
              </a:solidFill>
              <a:latin typeface="DM Sans"/>
              <a:ea typeface="DM Sans"/>
              <a:cs typeface="DM Sans"/>
              <a:sym typeface="DM Sans"/>
            </a:endParaRPr>
          </a:p>
        </p:txBody>
      </p:sp>
      <p:sp>
        <p:nvSpPr>
          <p:cNvPr id="96" name="Google Shape;96;p24"/>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 sz="1200" u="none" cap="none" strike="noStrike">
                <a:solidFill>
                  <a:schemeClr val="lt1"/>
                </a:solidFill>
                <a:latin typeface="DM Sans"/>
                <a:ea typeface="DM Sans"/>
                <a:cs typeface="DM Sans"/>
                <a:sym typeface="DM Sans"/>
              </a:rPr>
              <a:t>0</a:t>
            </a:r>
            <a:r>
              <a:rPr b="1" lang="es" sz="1200">
                <a:solidFill>
                  <a:schemeClr val="lt1"/>
                </a:solidFill>
                <a:latin typeface="DM Sans"/>
                <a:ea typeface="DM Sans"/>
                <a:cs typeface="DM Sans"/>
                <a:sym typeface="DM Sans"/>
              </a:rPr>
              <a:t>2 - Parte I</a:t>
            </a:r>
            <a:endParaRPr b="1" i="0" sz="1600" u="none" cap="none" strike="noStrike">
              <a:solidFill>
                <a:schemeClr val="lt1"/>
              </a:solidFill>
              <a:latin typeface="DM Sans"/>
              <a:ea typeface="DM Sans"/>
              <a:cs typeface="DM Sans"/>
              <a:sym typeface="DM Sans"/>
            </a:endParaRPr>
          </a:p>
        </p:txBody>
      </p:sp>
      <p:cxnSp>
        <p:nvCxnSpPr>
          <p:cNvPr id="97" name="Google Shape;97;p24"/>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98" name="Google Shape;98;p24"/>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Primeros pasos con HTML</a:t>
            </a:r>
            <a:endParaRPr b="1" i="0" sz="1500" u="none" cap="none" strike="noStrike">
              <a:solidFill>
                <a:srgbClr val="EAFF6A"/>
              </a:solidFill>
              <a:latin typeface="DM Sans"/>
              <a:ea typeface="DM Sans"/>
              <a:cs typeface="DM Sans"/>
              <a:sym typeface="DM Sans"/>
            </a:endParaRPr>
          </a:p>
        </p:txBody>
      </p:sp>
      <p:sp>
        <p:nvSpPr>
          <p:cNvPr id="99" name="Google Shape;99;p24"/>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2 - Parte II</a:t>
            </a:r>
            <a:endParaRPr b="1" i="0" sz="1600" u="none" cap="none" strike="noStrike">
              <a:solidFill>
                <a:srgbClr val="999999"/>
              </a:solidFill>
              <a:latin typeface="DM Sans"/>
              <a:ea typeface="DM Sans"/>
              <a:cs typeface="DM Sans"/>
              <a:sym typeface="DM Sans"/>
            </a:endParaRPr>
          </a:p>
        </p:txBody>
      </p:sp>
      <p:cxnSp>
        <p:nvCxnSpPr>
          <p:cNvPr id="100" name="Google Shape;100;p24"/>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01" name="Google Shape;101;p24"/>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Incluyendo CSS a nuestro proyecto</a:t>
            </a:r>
            <a:endParaRPr b="1" i="0" sz="1500" u="none" cap="none" strike="noStrike">
              <a:solidFill>
                <a:srgbClr val="999999"/>
              </a:solidFill>
              <a:latin typeface="DM Sans"/>
              <a:ea typeface="DM Sans"/>
              <a:cs typeface="DM Sans"/>
              <a:sym typeface="DM Sans"/>
            </a:endParaRPr>
          </a:p>
        </p:txBody>
      </p:sp>
      <p:cxnSp>
        <p:nvCxnSpPr>
          <p:cNvPr id="102" name="Google Shape;102;p24"/>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03" name="Google Shape;103;p24"/>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04" name="Google Shape;104;p24"/>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05" name="Google Shape;105;p24"/>
          <p:cNvSpPr txBox="1"/>
          <p:nvPr/>
        </p:nvSpPr>
        <p:spPr>
          <a:xfrm>
            <a:off x="1395275" y="2972363"/>
            <a:ext cx="1646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Prototipado desde papel</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HTML</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Etiquetas</a:t>
            </a:r>
            <a:endParaRPr b="0" i="0" sz="1200" u="none" cap="none" strike="noStrike">
              <a:solidFill>
                <a:schemeClr val="lt1"/>
              </a:solidFill>
              <a:latin typeface="DM Sans"/>
              <a:ea typeface="DM Sans"/>
              <a:cs typeface="DM Sans"/>
              <a:sym typeface="DM Sans"/>
            </a:endParaRPr>
          </a:p>
        </p:txBody>
      </p:sp>
      <p:sp>
        <p:nvSpPr>
          <p:cNvPr id="106" name="Google Shape;106;p24"/>
          <p:cNvSpPr txBox="1"/>
          <p:nvPr/>
        </p:nvSpPr>
        <p:spPr>
          <a:xfrm>
            <a:off x="5955750" y="2972375"/>
            <a:ext cx="1763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Bases de CSS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Sintaxis de CSS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Herencia y cascada</a:t>
            </a:r>
            <a:endParaRPr b="0" i="0" sz="1200" u="none" cap="none" strike="noStrike">
              <a:solidFill>
                <a:schemeClr val="lt1"/>
              </a:solidFill>
              <a:latin typeface="DM Sans"/>
              <a:ea typeface="DM Sans"/>
              <a:cs typeface="DM Sans"/>
              <a:sym typeface="DM Sans"/>
            </a:endParaRPr>
          </a:p>
        </p:txBody>
      </p:sp>
      <p:sp>
        <p:nvSpPr>
          <p:cNvPr id="107" name="Google Shape;107;p24"/>
          <p:cNvSpPr txBox="1"/>
          <p:nvPr/>
        </p:nvSpPr>
        <p:spPr>
          <a:xfrm>
            <a:off x="3683227" y="2751075"/>
            <a:ext cx="1958700" cy="1493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chemeClr val="accent6"/>
              </a:buClr>
              <a:buSzPts val="1200"/>
              <a:buFont typeface="DM Sans"/>
              <a:buChar char="✓"/>
            </a:pPr>
            <a:r>
              <a:rPr lang="es" sz="1200" u="sng">
                <a:solidFill>
                  <a:schemeClr val="accent5"/>
                </a:solidFill>
                <a:latin typeface="DM Sans"/>
                <a:ea typeface="DM Sans"/>
                <a:cs typeface="DM Sans"/>
                <a:sym typeface="DM Sans"/>
                <a:hlinkClick action="ppaction://hlinksldjump" r:id="rId5">
                  <a:extLst>
                    <a:ext uri="{A12FA001-AC4F-418D-AE19-62706E023703}">
                      <ahyp:hlinkClr val="tx"/>
                    </a:ext>
                  </a:extLst>
                </a:hlinkClick>
              </a:rPr>
              <a:t>Enlaces</a:t>
            </a:r>
            <a:endParaRPr/>
          </a:p>
          <a:p>
            <a:pPr indent="-304800" lvl="0" marL="457200" rtl="0" algn="l">
              <a:spcBef>
                <a:spcPts val="1000"/>
              </a:spcBef>
              <a:spcAft>
                <a:spcPts val="0"/>
              </a:spcAft>
              <a:buClr>
                <a:schemeClr val="accent6"/>
              </a:buClr>
              <a:buSzPts val="1200"/>
              <a:buFont typeface="DM Sans"/>
              <a:buChar char="✓"/>
            </a:pPr>
            <a:r>
              <a:rPr lang="es" sz="1200" u="sng">
                <a:solidFill>
                  <a:schemeClr val="accent5"/>
                </a:solidFill>
                <a:latin typeface="DM Sans"/>
                <a:ea typeface="DM Sans"/>
                <a:cs typeface="DM Sans"/>
                <a:sym typeface="DM Sans"/>
                <a:hlinkClick action="ppaction://hlinksldjump" r:id="rId6">
                  <a:extLst>
                    <a:ext uri="{A12FA001-AC4F-418D-AE19-62706E023703}">
                      <ahyp:hlinkClr val="tx"/>
                    </a:ext>
                  </a:extLst>
                </a:hlinkClick>
              </a:rPr>
              <a:t>Multimedia con HTML</a:t>
            </a:r>
            <a:endParaRPr/>
          </a:p>
          <a:p>
            <a:pPr indent="-304800" lvl="0" marL="457200" marR="0" rtl="0" algn="l">
              <a:lnSpc>
                <a:spcPct val="100000"/>
              </a:lnSpc>
              <a:spcBef>
                <a:spcPts val="1000"/>
              </a:spcBef>
              <a:spcAft>
                <a:spcPts val="0"/>
              </a:spcAft>
              <a:buClr>
                <a:schemeClr val="accent6"/>
              </a:buClr>
              <a:buSzPts val="1200"/>
              <a:buFont typeface="DM Sans"/>
              <a:buChar char="✓"/>
            </a:pPr>
            <a:r>
              <a:rPr b="0" i="0" lang="es" sz="1200" u="sng" cap="none" strike="noStrike">
                <a:solidFill>
                  <a:schemeClr val="hlink"/>
                </a:solidFill>
                <a:latin typeface="DM Sans"/>
                <a:ea typeface="DM Sans"/>
                <a:cs typeface="DM Sans"/>
                <a:sym typeface="DM Sans"/>
                <a:hlinkClick action="ppaction://hlinksldjump" r:id="rId7"/>
              </a:rPr>
              <a:t>L</a:t>
            </a:r>
            <a:r>
              <a:rPr lang="es" sz="1200" u="sng">
                <a:solidFill>
                  <a:schemeClr val="hlink"/>
                </a:solidFill>
                <a:latin typeface="DM Sans"/>
                <a:ea typeface="DM Sans"/>
                <a:cs typeface="DM Sans"/>
                <a:sym typeface="DM Sans"/>
                <a:hlinkClick action="ppaction://hlinksldjump" r:id="rId8"/>
              </a:rPr>
              <a:t>istas</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9"/>
              </a:rPr>
              <a:t>Formularios</a:t>
            </a:r>
            <a:endParaRPr sz="12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518" name="Google Shape;518;p69"/>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Formularios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387350" lvl="0" marL="457200" rtl="0" algn="l">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Crearemos un formulario de contacto</a:t>
            </a:r>
            <a:endParaRPr sz="2500">
              <a:solidFill>
                <a:srgbClr val="B7B7B7"/>
              </a:solidFill>
              <a:latin typeface="DM Sans"/>
              <a:ea typeface="DM Sans"/>
              <a:cs typeface="DM Sans"/>
              <a:sym typeface="DM Sans"/>
            </a:endParaRPr>
          </a:p>
        </p:txBody>
      </p:sp>
      <p:grpSp>
        <p:nvGrpSpPr>
          <p:cNvPr id="519" name="Google Shape;519;p69"/>
          <p:cNvGrpSpPr/>
          <p:nvPr/>
        </p:nvGrpSpPr>
        <p:grpSpPr>
          <a:xfrm>
            <a:off x="473351" y="619523"/>
            <a:ext cx="738900" cy="738900"/>
            <a:chOff x="473351" y="619523"/>
            <a:chExt cx="738900" cy="738900"/>
          </a:xfrm>
        </p:grpSpPr>
        <p:sp>
          <p:nvSpPr>
            <p:cNvPr id="520" name="Google Shape;520;p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6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22" name="Google Shape;522;p69"/>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Tablas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Tablas</a:t>
            </a:r>
            <a:endParaRPr b="1" i="0" sz="4000" u="none" cap="none" strike="noStrike">
              <a:solidFill>
                <a:schemeClr val="dk1"/>
              </a:solidFill>
              <a:latin typeface="DM Sans"/>
              <a:ea typeface="DM Sans"/>
              <a:cs typeface="DM Sans"/>
              <a:sym typeface="DM Sans"/>
            </a:endParaRPr>
          </a:p>
        </p:txBody>
      </p:sp>
      <p:sp>
        <p:nvSpPr>
          <p:cNvPr id="533" name="Google Shape;533;p71"/>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Son un </a:t>
            </a:r>
            <a:r>
              <a:rPr lang="es" sz="1350">
                <a:highlight>
                  <a:schemeClr val="accent6"/>
                </a:highlight>
                <a:latin typeface="DM Sans"/>
                <a:ea typeface="DM Sans"/>
                <a:cs typeface="DM Sans"/>
                <a:sym typeface="DM Sans"/>
              </a:rPr>
              <a:t>conjunto de celdas organizadas</a:t>
            </a:r>
            <a:r>
              <a:rPr lang="es" sz="1350">
                <a:latin typeface="DM Sans"/>
                <a:ea typeface="DM Sans"/>
                <a:cs typeface="DM Sans"/>
                <a:sym typeface="DM Sans"/>
              </a:rPr>
              <a:t>, dentro de las cuales es posible alojar distintos contenidos. HTML dispone de una gran variedad de etiquetas y atributos para crear tablas. </a:t>
            </a:r>
            <a:r>
              <a:rPr lang="es" sz="1350">
                <a:highlight>
                  <a:schemeClr val="accent6"/>
                </a:highlight>
                <a:latin typeface="DM Sans"/>
                <a:ea typeface="DM Sans"/>
                <a:cs typeface="DM Sans"/>
                <a:sym typeface="DM Sans"/>
              </a:rPr>
              <a:t>Sirven para representar información tabulada, en filas y columnas.</a:t>
            </a:r>
            <a:endParaRPr b="0" i="0" sz="1350" u="none" cap="none" strike="noStrike">
              <a:solidFill>
                <a:srgbClr val="000000"/>
              </a:solidFill>
              <a:highlight>
                <a:schemeClr val="accent6"/>
              </a:highlight>
              <a:latin typeface="DM Sans"/>
              <a:ea typeface="DM Sans"/>
              <a:cs typeface="DM Sans"/>
              <a:sym typeface="DM Sans"/>
            </a:endParaRPr>
          </a:p>
        </p:txBody>
      </p:sp>
      <p:sp>
        <p:nvSpPr>
          <p:cNvPr id="534" name="Google Shape;534;p71"/>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HTML4 las tablas se usaban para maquetar. Cuando CSS creció y se hizo más fuerte, nacieron los detractores de las tablas.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2"/>
          <p:cNvSpPr txBox="1"/>
          <p:nvPr/>
        </p:nvSpPr>
        <p:spPr>
          <a:xfrm>
            <a:off x="476250" y="38377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Etiquetas básicas para tablas en HTML</a:t>
            </a:r>
            <a:endParaRPr b="1" i="0" sz="4000" u="none" cap="none" strike="noStrike">
              <a:solidFill>
                <a:schemeClr val="dk1"/>
              </a:solidFill>
              <a:latin typeface="DM Sans"/>
              <a:ea typeface="DM Sans"/>
              <a:cs typeface="DM Sans"/>
              <a:sym typeface="DM Sans"/>
            </a:endParaRPr>
          </a:p>
        </p:txBody>
      </p:sp>
      <p:graphicFrame>
        <p:nvGraphicFramePr>
          <p:cNvPr id="540" name="Google Shape;540;p72"/>
          <p:cNvGraphicFramePr/>
          <p:nvPr/>
        </p:nvGraphicFramePr>
        <p:xfrm>
          <a:off x="952500" y="2173750"/>
          <a:ext cx="3000000" cy="3000000"/>
        </p:xfrm>
        <a:graphic>
          <a:graphicData uri="http://schemas.openxmlformats.org/drawingml/2006/table">
            <a:tbl>
              <a:tblPr>
                <a:noFill/>
                <a:tableStyleId>{70A4533D-5145-4789-B2B9-92A7A9748E92}</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solidFill>
                      <a:schemeClr val="accent6"/>
                    </a:solidFill>
                  </a:tcPr>
                </a:tc>
              </a:tr>
              <a:tr h="381000">
                <a:tc>
                  <a:txBody>
                    <a:bodyPr/>
                    <a:lstStyle/>
                    <a:p>
                      <a:pPr indent="0" lvl="0" marL="0" rtl="0" algn="l">
                        <a:spcBef>
                          <a:spcPts val="0"/>
                        </a:spcBef>
                        <a:spcAft>
                          <a:spcPts val="0"/>
                        </a:spcAft>
                        <a:buNone/>
                      </a:pPr>
                      <a:r>
                        <a:rPr lang="es" sz="1000">
                          <a:latin typeface="Helvetica Neue"/>
                          <a:ea typeface="Helvetica Neue"/>
                          <a:cs typeface="Helvetica Neue"/>
                          <a:sym typeface="Helvetica Neue"/>
                        </a:rPr>
                        <a:t>Fila 1 - Columna 1</a:t>
                      </a:r>
                      <a:endParaRPr sz="1000">
                        <a:latin typeface="Helvetica Neue"/>
                        <a:ea typeface="Helvetica Neue"/>
                        <a:cs typeface="Helvetica Neue"/>
                        <a:sym typeface="Helvetica Neu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1 - Columna 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1 - Columna 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1 - Columna 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1 - Columna 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r>
              <a:tr h="381000">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2 - Columna 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2 - Columna 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2 - Columna 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2 - Columna 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2 - Columna 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r>
              <a:tr h="381000">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3 - Columna 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s" sz="1000">
                          <a:solidFill>
                            <a:srgbClr val="000000"/>
                          </a:solidFill>
                          <a:latin typeface="Helvetica Neue"/>
                          <a:ea typeface="Helvetica Neue"/>
                          <a:cs typeface="Helvetica Neue"/>
                          <a:sym typeface="Helvetica Neue"/>
                        </a:rPr>
                        <a:t>Fila 3 - Columna 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3 - Columna 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3 - Columna 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3 - Columna 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r>
            </a:tbl>
          </a:graphicData>
        </a:graphic>
      </p:graphicFrame>
      <p:cxnSp>
        <p:nvCxnSpPr>
          <p:cNvPr id="541" name="Google Shape;541;p72"/>
          <p:cNvCxnSpPr/>
          <p:nvPr/>
        </p:nvCxnSpPr>
        <p:spPr>
          <a:xfrm>
            <a:off x="952500" y="2162300"/>
            <a:ext cx="0" cy="1562100"/>
          </a:xfrm>
          <a:prstGeom prst="straightConnector1">
            <a:avLst/>
          </a:prstGeom>
          <a:noFill/>
          <a:ln cap="flat" cmpd="sng" w="28575">
            <a:solidFill>
              <a:schemeClr val="accent5"/>
            </a:solidFill>
            <a:prstDash val="solid"/>
            <a:round/>
            <a:headEnd len="med" w="med" type="none"/>
            <a:tailEnd len="med" w="med" type="none"/>
          </a:ln>
        </p:spPr>
      </p:cxnSp>
      <p:cxnSp>
        <p:nvCxnSpPr>
          <p:cNvPr id="542" name="Google Shape;542;p72"/>
          <p:cNvCxnSpPr/>
          <p:nvPr/>
        </p:nvCxnSpPr>
        <p:spPr>
          <a:xfrm>
            <a:off x="8191500" y="2173750"/>
            <a:ext cx="0" cy="1562100"/>
          </a:xfrm>
          <a:prstGeom prst="straightConnector1">
            <a:avLst/>
          </a:prstGeom>
          <a:noFill/>
          <a:ln cap="flat" cmpd="sng" w="28575">
            <a:solidFill>
              <a:schemeClr val="accent5"/>
            </a:solidFill>
            <a:prstDash val="solid"/>
            <a:round/>
            <a:headEnd len="med" w="med" type="none"/>
            <a:tailEnd len="med" w="med" type="none"/>
          </a:ln>
        </p:spPr>
      </p:cxnSp>
      <p:cxnSp>
        <p:nvCxnSpPr>
          <p:cNvPr id="543" name="Google Shape;543;p72"/>
          <p:cNvCxnSpPr/>
          <p:nvPr/>
        </p:nvCxnSpPr>
        <p:spPr>
          <a:xfrm rot="10800000">
            <a:off x="977150" y="3717925"/>
            <a:ext cx="7231500" cy="9600"/>
          </a:xfrm>
          <a:prstGeom prst="straightConnector1">
            <a:avLst/>
          </a:prstGeom>
          <a:noFill/>
          <a:ln cap="flat" cmpd="sng" w="28575">
            <a:solidFill>
              <a:schemeClr val="accent5"/>
            </a:solidFill>
            <a:prstDash val="solid"/>
            <a:round/>
            <a:headEnd len="med" w="med" type="none"/>
            <a:tailEnd len="med" w="med" type="none"/>
          </a:ln>
        </p:spPr>
      </p:cxnSp>
      <p:cxnSp>
        <p:nvCxnSpPr>
          <p:cNvPr id="544" name="Google Shape;544;p72"/>
          <p:cNvCxnSpPr/>
          <p:nvPr/>
        </p:nvCxnSpPr>
        <p:spPr>
          <a:xfrm rot="10800000">
            <a:off x="956250" y="2173750"/>
            <a:ext cx="7231500" cy="9600"/>
          </a:xfrm>
          <a:prstGeom prst="straightConnector1">
            <a:avLst/>
          </a:prstGeom>
          <a:noFill/>
          <a:ln cap="flat" cmpd="sng" w="28575">
            <a:solidFill>
              <a:schemeClr val="accent5"/>
            </a:solidFill>
            <a:prstDash val="solid"/>
            <a:round/>
            <a:headEnd len="med" w="med" type="none"/>
            <a:tailEnd len="med" w="med" type="none"/>
          </a:ln>
        </p:spPr>
      </p:cxnSp>
      <p:sp>
        <p:nvSpPr>
          <p:cNvPr id="545" name="Google Shape;545;p72"/>
          <p:cNvSpPr/>
          <p:nvPr/>
        </p:nvSpPr>
        <p:spPr>
          <a:xfrm>
            <a:off x="171450" y="2569950"/>
            <a:ext cx="609600" cy="281400"/>
          </a:xfrm>
          <a:prstGeom prst="roundRect">
            <a:avLst>
              <a:gd fmla="val 17816" name="adj"/>
            </a:avLst>
          </a:prstGeom>
          <a:solidFill>
            <a:schemeClr val="accent4"/>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350">
                <a:latin typeface="DM Sans"/>
                <a:ea typeface="DM Sans"/>
                <a:cs typeface="DM Sans"/>
                <a:sym typeface="DM Sans"/>
              </a:rPr>
              <a:t>&lt;tr&gt;</a:t>
            </a:r>
            <a:endParaRPr sz="1350">
              <a:latin typeface="DM Sans"/>
              <a:ea typeface="DM Sans"/>
              <a:cs typeface="DM Sans"/>
              <a:sym typeface="DM Sans"/>
            </a:endParaRPr>
          </a:p>
        </p:txBody>
      </p:sp>
      <p:sp>
        <p:nvSpPr>
          <p:cNvPr id="546" name="Google Shape;546;p72"/>
          <p:cNvSpPr/>
          <p:nvPr/>
        </p:nvSpPr>
        <p:spPr>
          <a:xfrm>
            <a:off x="171450" y="2941425"/>
            <a:ext cx="609600" cy="281400"/>
          </a:xfrm>
          <a:prstGeom prst="roundRect">
            <a:avLst>
              <a:gd fmla="val 17816" name="adj"/>
            </a:avLst>
          </a:prstGeom>
          <a:solidFill>
            <a:schemeClr val="accent4"/>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350">
                <a:latin typeface="DM Sans"/>
                <a:ea typeface="DM Sans"/>
                <a:cs typeface="DM Sans"/>
                <a:sym typeface="DM Sans"/>
              </a:rPr>
              <a:t>&lt;tr&gt;</a:t>
            </a:r>
            <a:endParaRPr sz="1350">
              <a:latin typeface="DM Sans"/>
              <a:ea typeface="DM Sans"/>
              <a:cs typeface="DM Sans"/>
              <a:sym typeface="DM Sans"/>
            </a:endParaRPr>
          </a:p>
        </p:txBody>
      </p:sp>
      <p:sp>
        <p:nvSpPr>
          <p:cNvPr id="547" name="Google Shape;547;p72"/>
          <p:cNvSpPr/>
          <p:nvPr/>
        </p:nvSpPr>
        <p:spPr>
          <a:xfrm>
            <a:off x="171450" y="3370050"/>
            <a:ext cx="609600" cy="281400"/>
          </a:xfrm>
          <a:prstGeom prst="roundRect">
            <a:avLst>
              <a:gd fmla="val 17816" name="adj"/>
            </a:avLst>
          </a:prstGeom>
          <a:solidFill>
            <a:schemeClr val="accent4"/>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350">
                <a:latin typeface="DM Sans"/>
                <a:ea typeface="DM Sans"/>
                <a:cs typeface="DM Sans"/>
                <a:sym typeface="DM Sans"/>
              </a:rPr>
              <a:t>&lt;tr&gt;</a:t>
            </a:r>
            <a:endParaRPr sz="1350">
              <a:latin typeface="DM Sans"/>
              <a:ea typeface="DM Sans"/>
              <a:cs typeface="DM Sans"/>
              <a:sym typeface="DM Sans"/>
            </a:endParaRPr>
          </a:p>
        </p:txBody>
      </p:sp>
      <p:sp>
        <p:nvSpPr>
          <p:cNvPr id="548" name="Google Shape;548;p72"/>
          <p:cNvSpPr/>
          <p:nvPr/>
        </p:nvSpPr>
        <p:spPr>
          <a:xfrm>
            <a:off x="8303100" y="2589000"/>
            <a:ext cx="609600" cy="281400"/>
          </a:xfrm>
          <a:prstGeom prst="roundRect">
            <a:avLst>
              <a:gd fmla="val 17816" name="adj"/>
            </a:avLst>
          </a:prstGeom>
          <a:solidFill>
            <a:schemeClr val="accent4"/>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350">
                <a:latin typeface="DM Sans"/>
                <a:ea typeface="DM Sans"/>
                <a:cs typeface="DM Sans"/>
                <a:sym typeface="DM Sans"/>
              </a:rPr>
              <a:t>&lt;tr&gt;</a:t>
            </a:r>
            <a:endParaRPr sz="1350">
              <a:latin typeface="DM Sans"/>
              <a:ea typeface="DM Sans"/>
              <a:cs typeface="DM Sans"/>
              <a:sym typeface="DM Sans"/>
            </a:endParaRPr>
          </a:p>
        </p:txBody>
      </p:sp>
      <p:sp>
        <p:nvSpPr>
          <p:cNvPr id="549" name="Google Shape;549;p72"/>
          <p:cNvSpPr/>
          <p:nvPr/>
        </p:nvSpPr>
        <p:spPr>
          <a:xfrm>
            <a:off x="8303100" y="2960475"/>
            <a:ext cx="609600" cy="281400"/>
          </a:xfrm>
          <a:prstGeom prst="roundRect">
            <a:avLst>
              <a:gd fmla="val 17816" name="adj"/>
            </a:avLst>
          </a:prstGeom>
          <a:solidFill>
            <a:schemeClr val="accent4"/>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350">
                <a:latin typeface="DM Sans"/>
                <a:ea typeface="DM Sans"/>
                <a:cs typeface="DM Sans"/>
                <a:sym typeface="DM Sans"/>
              </a:rPr>
              <a:t>&lt;tr&gt;</a:t>
            </a:r>
            <a:endParaRPr sz="1350">
              <a:latin typeface="DM Sans"/>
              <a:ea typeface="DM Sans"/>
              <a:cs typeface="DM Sans"/>
              <a:sym typeface="DM Sans"/>
            </a:endParaRPr>
          </a:p>
        </p:txBody>
      </p:sp>
      <p:sp>
        <p:nvSpPr>
          <p:cNvPr id="550" name="Google Shape;550;p72"/>
          <p:cNvSpPr/>
          <p:nvPr/>
        </p:nvSpPr>
        <p:spPr>
          <a:xfrm>
            <a:off x="8303100" y="3389100"/>
            <a:ext cx="609600" cy="281400"/>
          </a:xfrm>
          <a:prstGeom prst="roundRect">
            <a:avLst>
              <a:gd fmla="val 17816" name="adj"/>
            </a:avLst>
          </a:prstGeom>
          <a:solidFill>
            <a:schemeClr val="accent4"/>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350">
                <a:latin typeface="DM Sans"/>
                <a:ea typeface="DM Sans"/>
                <a:cs typeface="DM Sans"/>
                <a:sym typeface="DM Sans"/>
              </a:rPr>
              <a:t>&lt;tr&gt;</a:t>
            </a:r>
            <a:endParaRPr sz="1350">
              <a:latin typeface="DM Sans"/>
              <a:ea typeface="DM Sans"/>
              <a:cs typeface="DM Sans"/>
              <a:sym typeface="DM Sans"/>
            </a:endParaRPr>
          </a:p>
        </p:txBody>
      </p:sp>
      <p:cxnSp>
        <p:nvCxnSpPr>
          <p:cNvPr id="551" name="Google Shape;551;p72"/>
          <p:cNvCxnSpPr/>
          <p:nvPr/>
        </p:nvCxnSpPr>
        <p:spPr>
          <a:xfrm rot="10800000">
            <a:off x="3070875" y="1958175"/>
            <a:ext cx="0" cy="210600"/>
          </a:xfrm>
          <a:prstGeom prst="straightConnector1">
            <a:avLst/>
          </a:prstGeom>
          <a:noFill/>
          <a:ln cap="flat" cmpd="sng" w="9525">
            <a:solidFill>
              <a:srgbClr val="595959"/>
            </a:solidFill>
            <a:prstDash val="solid"/>
            <a:round/>
            <a:headEnd len="med" w="med" type="none"/>
            <a:tailEnd len="med" w="med" type="none"/>
          </a:ln>
        </p:spPr>
      </p:cxnSp>
      <p:sp>
        <p:nvSpPr>
          <p:cNvPr id="552" name="Google Shape;552;p72"/>
          <p:cNvSpPr/>
          <p:nvPr/>
        </p:nvSpPr>
        <p:spPr>
          <a:xfrm>
            <a:off x="2519325" y="1676775"/>
            <a:ext cx="1103100" cy="2814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350">
                <a:latin typeface="DM Sans"/>
                <a:ea typeface="DM Sans"/>
                <a:cs typeface="DM Sans"/>
                <a:sym typeface="DM Sans"/>
              </a:rPr>
              <a:t>&lt;th&gt;</a:t>
            </a:r>
            <a:r>
              <a:rPr b="1" lang="es" sz="1350">
                <a:solidFill>
                  <a:srgbClr val="000000"/>
                </a:solidFill>
                <a:latin typeface="DM Sans"/>
                <a:ea typeface="DM Sans"/>
                <a:cs typeface="DM Sans"/>
                <a:sym typeface="DM Sans"/>
              </a:rPr>
              <a:t>&lt;/th&gt;</a:t>
            </a:r>
            <a:endParaRPr sz="1350">
              <a:latin typeface="DM Sans"/>
              <a:ea typeface="DM Sans"/>
              <a:cs typeface="DM Sans"/>
              <a:sym typeface="DM Sans"/>
            </a:endParaRPr>
          </a:p>
        </p:txBody>
      </p:sp>
      <p:cxnSp>
        <p:nvCxnSpPr>
          <p:cNvPr id="553" name="Google Shape;553;p72"/>
          <p:cNvCxnSpPr/>
          <p:nvPr/>
        </p:nvCxnSpPr>
        <p:spPr>
          <a:xfrm rot="10800000">
            <a:off x="3128350" y="3720850"/>
            <a:ext cx="0" cy="271200"/>
          </a:xfrm>
          <a:prstGeom prst="straightConnector1">
            <a:avLst/>
          </a:prstGeom>
          <a:noFill/>
          <a:ln cap="flat" cmpd="sng" w="9525">
            <a:solidFill>
              <a:srgbClr val="595959"/>
            </a:solidFill>
            <a:prstDash val="solid"/>
            <a:round/>
            <a:headEnd len="med" w="med" type="none"/>
            <a:tailEnd len="med" w="med" type="none"/>
          </a:ln>
        </p:spPr>
      </p:cxnSp>
      <p:sp>
        <p:nvSpPr>
          <p:cNvPr id="554" name="Google Shape;554;p72"/>
          <p:cNvSpPr/>
          <p:nvPr/>
        </p:nvSpPr>
        <p:spPr>
          <a:xfrm>
            <a:off x="2576850" y="3992050"/>
            <a:ext cx="1147800" cy="281400"/>
          </a:xfrm>
          <a:prstGeom prst="roundRect">
            <a:avLst>
              <a:gd fmla="val 17816" name="adj"/>
            </a:avLst>
          </a:prstGeom>
          <a:solidFill>
            <a:schemeClr val="accent4"/>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350">
                <a:solidFill>
                  <a:srgbClr val="000000"/>
                </a:solidFill>
                <a:latin typeface="DM Sans"/>
                <a:ea typeface="DM Sans"/>
                <a:cs typeface="DM Sans"/>
                <a:sym typeface="DM Sans"/>
              </a:rPr>
              <a:t>&lt;td&gt;&lt;/td&gt;</a:t>
            </a:r>
            <a:endParaRPr sz="1350">
              <a:latin typeface="DM Sans"/>
              <a:ea typeface="DM Sans"/>
              <a:cs typeface="DM Sans"/>
              <a:sym typeface="DM Sans"/>
            </a:endParaRPr>
          </a:p>
        </p:txBody>
      </p:sp>
      <p:cxnSp>
        <p:nvCxnSpPr>
          <p:cNvPr id="555" name="Google Shape;555;p72"/>
          <p:cNvCxnSpPr/>
          <p:nvPr/>
        </p:nvCxnSpPr>
        <p:spPr>
          <a:xfrm rot="10800000">
            <a:off x="723200" y="2113850"/>
            <a:ext cx="210600" cy="230100"/>
          </a:xfrm>
          <a:prstGeom prst="straightConnector1">
            <a:avLst/>
          </a:prstGeom>
          <a:noFill/>
          <a:ln cap="flat" cmpd="sng" w="9525">
            <a:solidFill>
              <a:srgbClr val="595959"/>
            </a:solidFill>
            <a:prstDash val="solid"/>
            <a:round/>
            <a:headEnd len="med" w="med" type="none"/>
            <a:tailEnd len="med" w="med" type="none"/>
          </a:ln>
        </p:spPr>
      </p:cxnSp>
      <p:sp>
        <p:nvSpPr>
          <p:cNvPr id="556" name="Google Shape;556;p72"/>
          <p:cNvSpPr/>
          <p:nvPr/>
        </p:nvSpPr>
        <p:spPr>
          <a:xfrm>
            <a:off x="113975" y="1865075"/>
            <a:ext cx="1103100" cy="248700"/>
          </a:xfrm>
          <a:prstGeom prst="roundRect">
            <a:avLst>
              <a:gd fmla="val 17816" name="adj"/>
            </a:avLst>
          </a:prstGeom>
          <a:solidFill>
            <a:schemeClr val="accent5"/>
          </a:solidFill>
          <a:ln>
            <a:noFill/>
          </a:ln>
        </p:spPr>
        <p:txBody>
          <a:bodyPr anchorCtr="0" anchor="ctr" bIns="91425" lIns="91425" spcFirstLastPara="1" rIns="91425" wrap="square" tIns="91425">
            <a:noAutofit/>
          </a:bodyPr>
          <a:lstStyle/>
          <a:p>
            <a:pPr indent="0" lvl="0" marL="0" rtl="0" algn="ctr">
              <a:lnSpc>
                <a:spcPct val="150000"/>
              </a:lnSpc>
              <a:spcBef>
                <a:spcPts val="1100"/>
              </a:spcBef>
              <a:spcAft>
                <a:spcPts val="0"/>
              </a:spcAft>
              <a:buClr>
                <a:srgbClr val="000000"/>
              </a:buClr>
              <a:buSzPts val="1800"/>
              <a:buFont typeface="Arial"/>
              <a:buNone/>
            </a:pPr>
            <a:r>
              <a:rPr b="1" lang="es" sz="1350">
                <a:latin typeface="DM Sans"/>
                <a:ea typeface="DM Sans"/>
                <a:cs typeface="DM Sans"/>
                <a:sym typeface="DM Sans"/>
              </a:rPr>
              <a:t>&lt;table&gt;</a:t>
            </a:r>
            <a:endParaRPr sz="1350">
              <a:latin typeface="DM Sans"/>
              <a:ea typeface="DM Sans"/>
              <a:cs typeface="DM Sans"/>
              <a:sym typeface="DM Sans"/>
            </a:endParaRPr>
          </a:p>
        </p:txBody>
      </p:sp>
      <p:cxnSp>
        <p:nvCxnSpPr>
          <p:cNvPr id="557" name="Google Shape;557;p72"/>
          <p:cNvCxnSpPr>
            <a:endCxn id="545" idx="3"/>
          </p:cNvCxnSpPr>
          <p:nvPr/>
        </p:nvCxnSpPr>
        <p:spPr>
          <a:xfrm flipH="1">
            <a:off x="781050" y="2707950"/>
            <a:ext cx="157800" cy="2700"/>
          </a:xfrm>
          <a:prstGeom prst="straightConnector1">
            <a:avLst/>
          </a:prstGeom>
          <a:noFill/>
          <a:ln cap="flat" cmpd="sng" w="9525">
            <a:solidFill>
              <a:srgbClr val="595959"/>
            </a:solidFill>
            <a:prstDash val="solid"/>
            <a:round/>
            <a:headEnd len="med" w="med" type="none"/>
            <a:tailEnd len="med" w="med" type="none"/>
          </a:ln>
        </p:spPr>
      </p:cxnSp>
      <p:cxnSp>
        <p:nvCxnSpPr>
          <p:cNvPr id="558" name="Google Shape;558;p72"/>
          <p:cNvCxnSpPr/>
          <p:nvPr/>
        </p:nvCxnSpPr>
        <p:spPr>
          <a:xfrm flipH="1">
            <a:off x="781000" y="3088975"/>
            <a:ext cx="157800" cy="2700"/>
          </a:xfrm>
          <a:prstGeom prst="straightConnector1">
            <a:avLst/>
          </a:prstGeom>
          <a:noFill/>
          <a:ln cap="flat" cmpd="sng" w="9525">
            <a:solidFill>
              <a:srgbClr val="595959"/>
            </a:solidFill>
            <a:prstDash val="solid"/>
            <a:round/>
            <a:headEnd len="med" w="med" type="none"/>
            <a:tailEnd len="med" w="med" type="none"/>
          </a:ln>
        </p:spPr>
      </p:cxnSp>
      <p:cxnSp>
        <p:nvCxnSpPr>
          <p:cNvPr id="559" name="Google Shape;559;p72"/>
          <p:cNvCxnSpPr/>
          <p:nvPr/>
        </p:nvCxnSpPr>
        <p:spPr>
          <a:xfrm flipH="1">
            <a:off x="781000" y="3546175"/>
            <a:ext cx="157800" cy="2700"/>
          </a:xfrm>
          <a:prstGeom prst="straightConnector1">
            <a:avLst/>
          </a:prstGeom>
          <a:noFill/>
          <a:ln cap="flat" cmpd="sng" w="9525">
            <a:solidFill>
              <a:srgbClr val="595959"/>
            </a:solidFill>
            <a:prstDash val="solid"/>
            <a:round/>
            <a:headEnd len="med" w="med" type="none"/>
            <a:tailEnd len="med" w="med" type="none"/>
          </a:ln>
        </p:spPr>
      </p:cxnSp>
      <p:cxnSp>
        <p:nvCxnSpPr>
          <p:cNvPr id="560" name="Google Shape;560;p72"/>
          <p:cNvCxnSpPr/>
          <p:nvPr/>
        </p:nvCxnSpPr>
        <p:spPr>
          <a:xfrm flipH="1">
            <a:off x="8172400" y="3088975"/>
            <a:ext cx="157800" cy="2700"/>
          </a:xfrm>
          <a:prstGeom prst="straightConnector1">
            <a:avLst/>
          </a:prstGeom>
          <a:noFill/>
          <a:ln cap="flat" cmpd="sng" w="9525">
            <a:solidFill>
              <a:srgbClr val="595959"/>
            </a:solidFill>
            <a:prstDash val="solid"/>
            <a:round/>
            <a:headEnd len="med" w="med" type="none"/>
            <a:tailEnd len="med" w="med" type="none"/>
          </a:ln>
        </p:spPr>
      </p:cxnSp>
      <p:cxnSp>
        <p:nvCxnSpPr>
          <p:cNvPr id="561" name="Google Shape;561;p72"/>
          <p:cNvCxnSpPr>
            <a:stCxn id="548" idx="1"/>
          </p:cNvCxnSpPr>
          <p:nvPr/>
        </p:nvCxnSpPr>
        <p:spPr>
          <a:xfrm flipH="1">
            <a:off x="8191500" y="2729700"/>
            <a:ext cx="111600" cy="1500"/>
          </a:xfrm>
          <a:prstGeom prst="straightConnector1">
            <a:avLst/>
          </a:prstGeom>
          <a:noFill/>
          <a:ln cap="flat" cmpd="sng" w="9525">
            <a:solidFill>
              <a:srgbClr val="595959"/>
            </a:solidFill>
            <a:prstDash val="solid"/>
            <a:round/>
            <a:headEnd len="med" w="med" type="none"/>
            <a:tailEnd len="med" w="med" type="none"/>
          </a:ln>
        </p:spPr>
      </p:cxnSp>
      <p:cxnSp>
        <p:nvCxnSpPr>
          <p:cNvPr id="562" name="Google Shape;562;p72"/>
          <p:cNvCxnSpPr/>
          <p:nvPr/>
        </p:nvCxnSpPr>
        <p:spPr>
          <a:xfrm flipH="1">
            <a:off x="8168400" y="3546875"/>
            <a:ext cx="157800" cy="27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graphicFrame>
        <p:nvGraphicFramePr>
          <p:cNvPr id="567" name="Google Shape;567;p73"/>
          <p:cNvGraphicFramePr/>
          <p:nvPr/>
        </p:nvGraphicFramePr>
        <p:xfrm>
          <a:off x="2835550" y="1908175"/>
          <a:ext cx="3000000" cy="3000000"/>
        </p:xfrm>
        <a:graphic>
          <a:graphicData uri="http://schemas.openxmlformats.org/drawingml/2006/table">
            <a:tbl>
              <a:tblPr>
                <a:noFill/>
                <a:tableStyleId>{70A4533D-5145-4789-B2B9-92A7A9748E92}</a:tableStyleId>
              </a:tblPr>
              <a:tblGrid>
                <a:gridCol w="3447025"/>
              </a:tblGrid>
              <a:tr h="2624550">
                <a:tc>
                  <a:txBody>
                    <a:bodyPr/>
                    <a:lstStyle/>
                    <a:p>
                      <a:pPr indent="0" lvl="0" marL="0" rtl="0" algn="l">
                        <a:spcBef>
                          <a:spcPts val="0"/>
                        </a:spcBef>
                        <a:spcAft>
                          <a:spcPts val="0"/>
                        </a:spcAft>
                        <a:buNone/>
                      </a:pPr>
                      <a:r>
                        <a:t/>
                      </a:r>
                      <a:endParaRPr/>
                    </a:p>
                  </a:txBody>
                  <a:tcPr marT="91425" marB="91425" marR="91425" marL="91425">
                    <a:solidFill>
                      <a:schemeClr val="dk1"/>
                    </a:solidFill>
                  </a:tcPr>
                </a:tc>
              </a:tr>
            </a:tbl>
          </a:graphicData>
        </a:graphic>
      </p:graphicFrame>
      <p:sp>
        <p:nvSpPr>
          <p:cNvPr id="568" name="Google Shape;568;p7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Etiquetas básicas para tablas en HTML</a:t>
            </a:r>
            <a:endParaRPr b="1" i="0" sz="4000" u="none" cap="none" strike="noStrike">
              <a:solidFill>
                <a:schemeClr val="dk1"/>
              </a:solidFill>
              <a:latin typeface="DM Sans"/>
              <a:ea typeface="DM Sans"/>
              <a:cs typeface="DM Sans"/>
              <a:sym typeface="DM Sans"/>
            </a:endParaRPr>
          </a:p>
        </p:txBody>
      </p:sp>
      <p:sp>
        <p:nvSpPr>
          <p:cNvPr id="569" name="Google Shape;569;p73"/>
          <p:cNvSpPr txBox="1"/>
          <p:nvPr/>
        </p:nvSpPr>
        <p:spPr>
          <a:xfrm>
            <a:off x="2895700" y="1912525"/>
            <a:ext cx="3834600" cy="27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D9D9D9"/>
                </a:solidFill>
                <a:latin typeface="DM Sans"/>
                <a:ea typeface="DM Sans"/>
                <a:cs typeface="DM Sans"/>
                <a:sym typeface="DM Sans"/>
              </a:rPr>
              <a:t>&lt;</a:t>
            </a:r>
            <a:r>
              <a:rPr lang="es" sz="1300">
                <a:solidFill>
                  <a:srgbClr val="E06666"/>
                </a:solidFill>
                <a:latin typeface="DM Sans"/>
                <a:ea typeface="DM Sans"/>
                <a:cs typeface="DM Sans"/>
                <a:sym typeface="DM Sans"/>
              </a:rPr>
              <a:t>table</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indent="0" lvl="0" marL="0" rtl="0" algn="l">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tr</a:t>
            </a:r>
            <a:r>
              <a:rPr lang="es" sz="1300">
                <a:solidFill>
                  <a:srgbClr val="D9D9D9"/>
                </a:solidFill>
                <a:latin typeface="DM Sans"/>
                <a:ea typeface="DM Sans"/>
                <a:cs typeface="DM Sans"/>
                <a:sym typeface="DM Sans"/>
              </a:rPr>
              <a:t>&gt;</a:t>
            </a:r>
            <a:r>
              <a:rPr lang="es" sz="1300">
                <a:solidFill>
                  <a:srgbClr val="666666"/>
                </a:solidFill>
                <a:latin typeface="DM Sans"/>
                <a:ea typeface="DM Sans"/>
                <a:cs typeface="DM Sans"/>
                <a:sym typeface="DM Sans"/>
              </a:rPr>
              <a:t>&lt;!-- inicio de fila--&gt; </a:t>
            </a:r>
            <a:r>
              <a:rPr lang="es" sz="1300">
                <a:solidFill>
                  <a:srgbClr val="D9D9D9"/>
                </a:solidFill>
                <a:latin typeface="DM Sans"/>
                <a:ea typeface="DM Sans"/>
                <a:cs typeface="DM Sans"/>
                <a:sym typeface="DM Sans"/>
              </a:rPr>
              <a:t>  </a:t>
            </a:r>
            <a:endParaRPr sz="1300">
              <a:solidFill>
                <a:srgbClr val="D9D9D9"/>
              </a:solidFill>
              <a:latin typeface="DM Sans"/>
              <a:ea typeface="DM Sans"/>
              <a:cs typeface="DM Sans"/>
              <a:sym typeface="DM Sans"/>
            </a:endParaRPr>
          </a:p>
          <a:p>
            <a:pPr indent="0" lvl="0" marL="0" rtl="0" algn="l">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1 - Columna 1&lt;/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indent="0" lvl="0" marL="0" rtl="0" algn="l">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1 - Columna 2&lt;/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indent="0" lvl="0" marL="0" rtl="0" algn="l">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1 - Columna 3&lt;/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indent="0" lvl="0" marL="0" rtl="0" algn="l">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tr</a:t>
            </a:r>
            <a:r>
              <a:rPr lang="es" sz="1300">
                <a:solidFill>
                  <a:srgbClr val="D9D9D9"/>
                </a:solidFill>
                <a:latin typeface="DM Sans"/>
                <a:ea typeface="DM Sans"/>
                <a:cs typeface="DM Sans"/>
                <a:sym typeface="DM Sans"/>
              </a:rPr>
              <a:t>&gt;</a:t>
            </a:r>
            <a:r>
              <a:rPr lang="es" sz="1300">
                <a:solidFill>
                  <a:srgbClr val="666666"/>
                </a:solidFill>
                <a:latin typeface="DM Sans"/>
                <a:ea typeface="DM Sans"/>
                <a:cs typeface="DM Sans"/>
                <a:sym typeface="DM Sans"/>
              </a:rPr>
              <a:t>&lt;!-- cierre de fila --&gt;</a:t>
            </a:r>
            <a:r>
              <a:rPr lang="es" sz="1300">
                <a:solidFill>
                  <a:srgbClr val="D9D9D9"/>
                </a:solidFill>
                <a:latin typeface="DM Sans"/>
                <a:ea typeface="DM Sans"/>
                <a:cs typeface="DM Sans"/>
                <a:sym typeface="DM Sans"/>
              </a:rPr>
              <a:t>  </a:t>
            </a:r>
            <a:endParaRPr sz="1300">
              <a:solidFill>
                <a:srgbClr val="D9D9D9"/>
              </a:solidFill>
              <a:latin typeface="DM Sans"/>
              <a:ea typeface="DM Sans"/>
              <a:cs typeface="DM Sans"/>
              <a:sym typeface="DM Sans"/>
            </a:endParaRPr>
          </a:p>
          <a:p>
            <a:pPr indent="0" lvl="0" marL="0" rtl="0" algn="l">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tr</a:t>
            </a:r>
            <a:r>
              <a:rPr lang="es" sz="1300">
                <a:solidFill>
                  <a:srgbClr val="D9D9D9"/>
                </a:solidFill>
                <a:latin typeface="DM Sans"/>
                <a:ea typeface="DM Sans"/>
                <a:cs typeface="DM Sans"/>
                <a:sym typeface="DM Sans"/>
              </a:rPr>
              <a:t>&gt;</a:t>
            </a:r>
            <a:r>
              <a:rPr lang="es" sz="1300">
                <a:solidFill>
                  <a:srgbClr val="666666"/>
                </a:solidFill>
                <a:latin typeface="DM Sans"/>
                <a:ea typeface="DM Sans"/>
                <a:cs typeface="DM Sans"/>
                <a:sym typeface="DM Sans"/>
              </a:rPr>
              <a:t>&lt;!-- inicio de otra fila--&gt; </a:t>
            </a:r>
            <a:r>
              <a:rPr lang="es" sz="1300">
                <a:solidFill>
                  <a:srgbClr val="D9D9D9"/>
                </a:solidFill>
                <a:latin typeface="DM Sans"/>
                <a:ea typeface="DM Sans"/>
                <a:cs typeface="DM Sans"/>
                <a:sym typeface="DM Sans"/>
              </a:rPr>
              <a:t>  </a:t>
            </a:r>
            <a:endParaRPr sz="1300">
              <a:solidFill>
                <a:srgbClr val="D9D9D9"/>
              </a:solidFill>
              <a:latin typeface="DM Sans"/>
              <a:ea typeface="DM Sans"/>
              <a:cs typeface="DM Sans"/>
              <a:sym typeface="DM Sans"/>
            </a:endParaRPr>
          </a:p>
          <a:p>
            <a:pPr indent="0" lvl="0" marL="0" rtl="0" algn="l">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2 - Columna 1&lt;/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indent="0" lvl="0" marL="0" rtl="0" algn="l">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2 - Columna 2&lt;/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indent="0" lvl="0" marL="0" rtl="0" algn="l">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2 - Columna 3&lt;/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indent="0" lvl="0" marL="0" rtl="0" algn="l">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tr</a:t>
            </a:r>
            <a:r>
              <a:rPr lang="es" sz="1300">
                <a:solidFill>
                  <a:srgbClr val="D9D9D9"/>
                </a:solidFill>
                <a:latin typeface="DM Sans"/>
                <a:ea typeface="DM Sans"/>
                <a:cs typeface="DM Sans"/>
                <a:sym typeface="DM Sans"/>
              </a:rPr>
              <a:t>&gt;</a:t>
            </a:r>
            <a:r>
              <a:rPr lang="es" sz="1300">
                <a:solidFill>
                  <a:srgbClr val="666666"/>
                </a:solidFill>
                <a:latin typeface="DM Sans"/>
                <a:ea typeface="DM Sans"/>
                <a:cs typeface="DM Sans"/>
                <a:sym typeface="DM Sans"/>
              </a:rPr>
              <a:t>&lt;!-- cierre de la segunda fila --&gt; </a:t>
            </a:r>
            <a:endParaRPr sz="1300">
              <a:solidFill>
                <a:srgbClr val="666666"/>
              </a:solidFill>
              <a:latin typeface="DM Sans"/>
              <a:ea typeface="DM Sans"/>
              <a:cs typeface="DM Sans"/>
              <a:sym typeface="DM Sans"/>
            </a:endParaRPr>
          </a:p>
          <a:p>
            <a:pPr indent="0" lvl="0" marL="0" rtl="0" algn="l">
              <a:spcBef>
                <a:spcPts val="0"/>
              </a:spcBef>
              <a:spcAft>
                <a:spcPts val="0"/>
              </a:spcAft>
              <a:buNone/>
            </a:pPr>
            <a:r>
              <a:rPr lang="es" sz="1300">
                <a:solidFill>
                  <a:srgbClr val="D9D9D9"/>
                </a:solidFill>
                <a:latin typeface="DM Sans"/>
                <a:ea typeface="DM Sans"/>
                <a:cs typeface="DM Sans"/>
                <a:sym typeface="DM Sans"/>
              </a:rPr>
              <a:t>&lt;/</a:t>
            </a:r>
            <a:r>
              <a:rPr lang="es" sz="1300">
                <a:solidFill>
                  <a:srgbClr val="E06666"/>
                </a:solidFill>
                <a:latin typeface="DM Sans"/>
                <a:ea typeface="DM Sans"/>
                <a:cs typeface="DM Sans"/>
                <a:sym typeface="DM Sans"/>
              </a:rPr>
              <a:t>table</a:t>
            </a:r>
            <a:r>
              <a:rPr lang="es" sz="1300">
                <a:solidFill>
                  <a:srgbClr val="D9D9D9"/>
                </a:solidFill>
                <a:latin typeface="DM Sans"/>
                <a:ea typeface="DM Sans"/>
                <a:cs typeface="DM Sans"/>
                <a:sym typeface="DM Sans"/>
              </a:rPr>
              <a:t>&gt;</a:t>
            </a:r>
            <a:endParaRPr sz="1300">
              <a:solidFill>
                <a:srgbClr val="666666"/>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grpSp>
        <p:nvGrpSpPr>
          <p:cNvPr id="570" name="Google Shape;570;p73"/>
          <p:cNvGrpSpPr/>
          <p:nvPr/>
        </p:nvGrpSpPr>
        <p:grpSpPr>
          <a:xfrm>
            <a:off x="8212551" y="169348"/>
            <a:ext cx="738900" cy="738900"/>
            <a:chOff x="473351" y="619523"/>
            <a:chExt cx="738900" cy="738900"/>
          </a:xfrm>
        </p:grpSpPr>
        <p:sp>
          <p:nvSpPr>
            <p:cNvPr id="571" name="Google Shape;571;p7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2" name="Google Shape;572;p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#Coderalert</a:t>
            </a:r>
            <a:endParaRPr b="1" i="0" sz="3500" u="none" cap="none" strike="noStrike">
              <a:solidFill>
                <a:srgbClr val="EAFF6A"/>
              </a:solidFill>
              <a:latin typeface="DM Sans"/>
              <a:ea typeface="DM Sans"/>
              <a:cs typeface="DM Sans"/>
              <a:sym typeface="DM Sans"/>
            </a:endParaRPr>
          </a:p>
        </p:txBody>
      </p:sp>
      <p:sp>
        <p:nvSpPr>
          <p:cNvPr id="578" name="Google Shape;578;p74"/>
          <p:cNvSpPr txBox="1"/>
          <p:nvPr/>
        </p:nvSpPr>
        <p:spPr>
          <a:xfrm>
            <a:off x="1212250" y="1490050"/>
            <a:ext cx="71694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s" sz="2500">
                <a:solidFill>
                  <a:srgbClr val="9E9E9E"/>
                </a:solidFill>
                <a:latin typeface="DM Sans"/>
                <a:ea typeface="DM Sans"/>
                <a:cs typeface="DM Sans"/>
                <a:sym typeface="DM Sans"/>
              </a:rPr>
              <a:t>Ingresa al manual de prácticas y realiza la primera actividad ”Estructura del proyecto”. Ten en cuenta que el desarrollo de la misma será importante para la resolución del Proyecto Final.</a:t>
            </a:r>
            <a:endParaRPr sz="2500">
              <a:solidFill>
                <a:srgbClr val="9E9E9E"/>
              </a:solidFill>
              <a:latin typeface="DM Sans"/>
              <a:ea typeface="DM Sans"/>
              <a:cs typeface="DM Sans"/>
              <a:sym typeface="DM Sans"/>
            </a:endParaRPr>
          </a:p>
          <a:p>
            <a:pPr indent="0" lvl="0" marL="0" rtl="0" algn="ctr">
              <a:spcBef>
                <a:spcPts val="0"/>
              </a:spcBef>
              <a:spcAft>
                <a:spcPts val="0"/>
              </a:spcAft>
              <a:buClr>
                <a:schemeClr val="dk1"/>
              </a:buClr>
              <a:buSzPts val="2000"/>
              <a:buFont typeface="Arial"/>
              <a:buNone/>
            </a:pPr>
            <a:r>
              <a:t/>
            </a:r>
            <a:endParaRPr sz="2000">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p:txBody>
      </p:sp>
      <p:grpSp>
        <p:nvGrpSpPr>
          <p:cNvPr id="579" name="Google Shape;579;p74"/>
          <p:cNvGrpSpPr/>
          <p:nvPr/>
        </p:nvGrpSpPr>
        <p:grpSpPr>
          <a:xfrm>
            <a:off x="543106" y="716450"/>
            <a:ext cx="669148" cy="614370"/>
            <a:chOff x="5855025" y="2172613"/>
            <a:chExt cx="1088400" cy="1057800"/>
          </a:xfrm>
        </p:grpSpPr>
        <p:sp>
          <p:nvSpPr>
            <p:cNvPr id="580" name="Google Shape;580;p74"/>
            <p:cNvSpPr/>
            <p:nvPr/>
          </p:nvSpPr>
          <p:spPr>
            <a:xfrm>
              <a:off x="5855025" y="2172613"/>
              <a:ext cx="1088400" cy="1057800"/>
            </a:xfrm>
            <a:prstGeom prst="ellipse">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74"/>
            <p:cNvPicPr preferRelativeResize="0"/>
            <p:nvPr/>
          </p:nvPicPr>
          <p:blipFill>
            <a:blip r:embed="rId3">
              <a:alphaModFix/>
            </a:blip>
            <a:stretch>
              <a:fillRect/>
            </a:stretch>
          </p:blipFill>
          <p:spPr>
            <a:xfrm>
              <a:off x="6073225" y="2327338"/>
              <a:ext cx="748350" cy="748350"/>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nvSpPr>
        <p:spPr>
          <a:xfrm>
            <a:off x="540125" y="11550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Estructura del proyecto</a:t>
            </a:r>
            <a:endParaRPr b="1" sz="4000">
              <a:solidFill>
                <a:schemeClr val="dk1"/>
              </a:solidFill>
              <a:latin typeface="DM Sans"/>
              <a:ea typeface="DM Sans"/>
              <a:cs typeface="DM Sans"/>
              <a:sym typeface="DM Sans"/>
            </a:endParaRPr>
          </a:p>
        </p:txBody>
      </p:sp>
      <p:pic>
        <p:nvPicPr>
          <p:cNvPr id="587" name="Google Shape;587;p7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88" name="Google Shape;588;p75"/>
          <p:cNvSpPr txBox="1"/>
          <p:nvPr/>
        </p:nvSpPr>
        <p:spPr>
          <a:xfrm>
            <a:off x="457725" y="2175850"/>
            <a:ext cx="7919700" cy="25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just">
              <a:lnSpc>
                <a:spcPct val="115000"/>
              </a:lnSpc>
              <a:spcBef>
                <a:spcPts val="0"/>
              </a:spcBef>
              <a:spcAft>
                <a:spcPts val="0"/>
              </a:spcAft>
              <a:buNone/>
            </a:pPr>
            <a:r>
              <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rgbClr val="EF89D2"/>
              </a:buClr>
              <a:buSzPts val="1250"/>
              <a:buFont typeface="Helvetica Neue Light"/>
              <a:buChar char="✓"/>
            </a:pPr>
            <a:r>
              <a:rPr lang="es" sz="1250">
                <a:solidFill>
                  <a:schemeClr val="dk1"/>
                </a:solidFill>
                <a:latin typeface="DM Sans"/>
                <a:ea typeface="DM Sans"/>
                <a:cs typeface="DM Sans"/>
                <a:sym typeface="DM Sans"/>
              </a:rPr>
              <a:t>Crea</a:t>
            </a:r>
            <a:r>
              <a:rPr b="1" lang="es" sz="1250">
                <a:solidFill>
                  <a:schemeClr val="dk1"/>
                </a:solidFill>
                <a:latin typeface="DM Sans"/>
                <a:ea typeface="DM Sans"/>
                <a:cs typeface="DM Sans"/>
                <a:sym typeface="DM Sans"/>
              </a:rPr>
              <a:t> 5 archivos HTML</a:t>
            </a:r>
            <a:r>
              <a:rPr lang="es" sz="1250">
                <a:solidFill>
                  <a:schemeClr val="dk1"/>
                </a:solidFill>
                <a:latin typeface="DM Sans"/>
                <a:ea typeface="DM Sans"/>
                <a:cs typeface="DM Sans"/>
                <a:sym typeface="DM Sans"/>
              </a:rPr>
              <a:t> para cada sección del sitio web, aplica entre estos los enlaces relativos y escribe con etiquetas semánticas. Deberás incluir:</a:t>
            </a:r>
            <a:endParaRPr sz="1250">
              <a:solidFill>
                <a:schemeClr val="dk1"/>
              </a:solidFill>
              <a:latin typeface="DM Sans"/>
              <a:ea typeface="DM Sans"/>
              <a:cs typeface="DM Sans"/>
              <a:sym typeface="DM Sans"/>
            </a:endParaRPr>
          </a:p>
          <a:p>
            <a:pPr indent="-307975" lvl="1" marL="914400" rtl="0" algn="l">
              <a:lnSpc>
                <a:spcPct val="115000"/>
              </a:lnSpc>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Una lista no ordenada con el menú principal del sitio web con los nombres de cada una de las secciones y replicarlo en las mismas.</a:t>
            </a:r>
            <a:endParaRPr sz="1250">
              <a:solidFill>
                <a:schemeClr val="dk1"/>
              </a:solidFill>
              <a:latin typeface="DM Sans"/>
              <a:ea typeface="DM Sans"/>
              <a:cs typeface="DM Sans"/>
              <a:sym typeface="DM Sans"/>
            </a:endParaRPr>
          </a:p>
          <a:p>
            <a:pPr indent="-307975" lvl="1" marL="914400" rtl="0" algn="l">
              <a:lnSpc>
                <a:spcPct val="115000"/>
              </a:lnSpc>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Un formulario en la página de contacto.</a:t>
            </a:r>
            <a:endParaRPr sz="1250">
              <a:solidFill>
                <a:schemeClr val="dk1"/>
              </a:solidFill>
              <a:latin typeface="DM Sans"/>
              <a:ea typeface="DM Sans"/>
              <a:cs typeface="DM Sans"/>
              <a:sym typeface="DM Sans"/>
            </a:endParaRPr>
          </a:p>
          <a:p>
            <a:pPr indent="-307975" lvl="1" marL="914400" rtl="0" algn="l">
              <a:lnSpc>
                <a:spcPct val="115000"/>
              </a:lnSpc>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Un footer y replicarlo en todos tus </a:t>
            </a:r>
            <a:r>
              <a:rPr lang="es" sz="1250">
                <a:solidFill>
                  <a:schemeClr val="dk1"/>
                </a:solidFill>
                <a:latin typeface="DM Sans"/>
                <a:ea typeface="DM Sans"/>
                <a:cs typeface="DM Sans"/>
                <a:sym typeface="DM Sans"/>
              </a:rPr>
              <a:t>HTML</a:t>
            </a:r>
            <a:r>
              <a:rPr lang="es" sz="1250">
                <a:solidFill>
                  <a:schemeClr val="dk1"/>
                </a:solidFill>
                <a:latin typeface="DM Sans"/>
                <a:ea typeface="DM Sans"/>
                <a:cs typeface="DM Sans"/>
                <a:sym typeface="DM Sans"/>
              </a:rPr>
              <a:t>.</a:t>
            </a:r>
            <a:endParaRPr b="1" sz="1250">
              <a:solidFill>
                <a:schemeClr val="dk1"/>
              </a:solidFill>
              <a:latin typeface="DM Sans"/>
              <a:ea typeface="DM Sans"/>
              <a:cs typeface="DM Sans"/>
              <a:sym typeface="DM Sans"/>
            </a:endParaRPr>
          </a:p>
          <a:p>
            <a:pPr indent="-307975" lvl="1" marL="914400" rtl="0" algn="l">
              <a:lnSpc>
                <a:spcPct val="115000"/>
              </a:lnSpc>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Etiquetas multimedia como img e iframes.</a:t>
            </a:r>
            <a:endParaRPr sz="1250">
              <a:solidFill>
                <a:schemeClr val="dk1"/>
              </a:solidFill>
              <a:latin typeface="DM Sans"/>
              <a:ea typeface="DM Sans"/>
              <a:cs typeface="DM Sans"/>
              <a:sym typeface="DM Sans"/>
            </a:endParaRPr>
          </a:p>
          <a:p>
            <a:pPr indent="0" lvl="0" marL="0" rtl="0" algn="l">
              <a:spcBef>
                <a:spcPts val="0"/>
              </a:spcBef>
              <a:spcAft>
                <a:spcPts val="0"/>
              </a:spcAft>
              <a:buNone/>
            </a:pPr>
            <a:r>
              <a:rPr lang="es" sz="1250">
                <a:solidFill>
                  <a:schemeClr val="dk1"/>
                </a:solidFill>
                <a:latin typeface="DM Sans"/>
                <a:ea typeface="DM Sans"/>
                <a:cs typeface="DM Sans"/>
                <a:sym typeface="DM Sans"/>
              </a:rPr>
              <a:t>Recuera respetar el diseño que generaste en el Wireframe de la actividad anterior</a:t>
            </a:r>
            <a:endParaRPr sz="1250">
              <a:solidFill>
                <a:schemeClr val="dk1"/>
              </a:solidFill>
              <a:latin typeface="DM Sans"/>
              <a:ea typeface="DM Sans"/>
              <a:cs typeface="DM Sans"/>
              <a:sym typeface="DM Sans"/>
            </a:endParaRPr>
          </a:p>
          <a:p>
            <a:pPr indent="0" lvl="0" marL="0" rtl="0" algn="l">
              <a:spcBef>
                <a:spcPts val="0"/>
              </a:spcBef>
              <a:spcAft>
                <a:spcPts val="0"/>
              </a:spcAft>
              <a:buNone/>
            </a:pPr>
            <a:r>
              <a:rPr lang="es" sz="1150">
                <a:solidFill>
                  <a:schemeClr val="dk1"/>
                </a:solidFill>
                <a:latin typeface="DM Sans"/>
                <a:ea typeface="DM Sans"/>
                <a:cs typeface="DM Sans"/>
                <a:sym typeface="DM Sans"/>
              </a:rPr>
              <a:t>Podrás encontrar un ejemplo en la carpeta de clase.</a:t>
            </a:r>
            <a:endParaRPr sz="1150">
              <a:latin typeface="DM Sans"/>
              <a:ea typeface="DM Sans"/>
              <a:cs typeface="DM Sans"/>
              <a:sym typeface="DM Sans"/>
            </a:endParaRPr>
          </a:p>
        </p:txBody>
      </p:sp>
      <p:sp>
        <p:nvSpPr>
          <p:cNvPr id="589" name="Google Shape;589;p75"/>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90" name="Google Shape;590;p75"/>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s" sz="1500">
                <a:solidFill>
                  <a:srgbClr val="000000"/>
                </a:solidFill>
                <a:latin typeface="Helvetica Neue"/>
                <a:ea typeface="Helvetica Neue"/>
                <a:cs typeface="Helvetica Neue"/>
                <a:sym typeface="Helvetica Neue"/>
              </a:rPr>
              <a:t>Actividad Nº </a:t>
            </a:r>
            <a:r>
              <a:rPr b="1" i="1" lang="es" sz="1500">
                <a:latin typeface="Helvetica Neue"/>
                <a:ea typeface="Helvetica Neue"/>
                <a:cs typeface="Helvetica Neue"/>
                <a:sym typeface="Helvetica Neue"/>
              </a:rPr>
              <a:t>2</a:t>
            </a:r>
            <a:endParaRPr sz="1500"/>
          </a:p>
        </p:txBody>
      </p:sp>
      <p:grpSp>
        <p:nvGrpSpPr>
          <p:cNvPr id="591" name="Google Shape;591;p75"/>
          <p:cNvGrpSpPr/>
          <p:nvPr/>
        </p:nvGrpSpPr>
        <p:grpSpPr>
          <a:xfrm>
            <a:off x="8377285" y="138029"/>
            <a:ext cx="584692" cy="547747"/>
            <a:chOff x="3137108" y="2467173"/>
            <a:chExt cx="738900" cy="738900"/>
          </a:xfrm>
        </p:grpSpPr>
        <p:sp>
          <p:nvSpPr>
            <p:cNvPr id="592" name="Google Shape;592;p7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75"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77"/>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604" name="Google Shape;604;p77"/>
          <p:cNvSpPr txBox="1"/>
          <p:nvPr/>
        </p:nvSpPr>
        <p:spPr>
          <a:xfrm>
            <a:off x="3641425" y="902250"/>
            <a:ext cx="4987200" cy="67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rgbClr val="83AEFB"/>
              </a:solidFill>
              <a:latin typeface="DM Sans"/>
              <a:ea typeface="DM Sans"/>
              <a:cs typeface="DM Sans"/>
              <a:sym typeface="DM Sans"/>
            </a:endParaRPr>
          </a:p>
        </p:txBody>
      </p:sp>
      <p:sp>
        <p:nvSpPr>
          <p:cNvPr id="605" name="Google Shape;605;p77"/>
          <p:cNvSpPr txBox="1"/>
          <p:nvPr/>
        </p:nvSpPr>
        <p:spPr>
          <a:xfrm>
            <a:off x="3641425" y="20216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350">
                <a:latin typeface="DM Sans"/>
                <a:ea typeface="DM Sans"/>
                <a:cs typeface="DM Sans"/>
                <a:sym typeface="DM Sans"/>
              </a:rPr>
              <a:t>¡Terminamos el </a:t>
            </a:r>
            <a:r>
              <a:rPr b="1" lang="es" sz="1350">
                <a:highlight>
                  <a:srgbClr val="EAFF6A"/>
                </a:highlight>
                <a:latin typeface="DM Sans"/>
                <a:ea typeface="DM Sans"/>
                <a:cs typeface="DM Sans"/>
                <a:sym typeface="DM Sans"/>
              </a:rPr>
              <a:t>módulo 1: HTML</a:t>
            </a:r>
            <a:r>
              <a:rPr b="1" lang="es" sz="1350">
                <a:latin typeface="DM Sans"/>
                <a:ea typeface="DM Sans"/>
                <a:cs typeface="DM Sans"/>
                <a:sym typeface="DM Sans"/>
              </a:rPr>
              <a:t>!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606" name="Google Shape;606;p77"/>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607" name="Google Shape;607;p77"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a:t>
            </a:r>
            <a:endParaRPr i="0" sz="4000" u="none" cap="none" strike="noStrike">
              <a:solidFill>
                <a:schemeClr val="lt1"/>
              </a:solidFill>
              <a:latin typeface="DM Sans"/>
              <a:ea typeface="DM Sans"/>
              <a:cs typeface="DM Sans"/>
              <a:sym typeface="DM Sans"/>
            </a:endParaRPr>
          </a:p>
        </p:txBody>
      </p:sp>
      <p:sp>
        <p:nvSpPr>
          <p:cNvPr id="613" name="Google Shape;613;p78"/>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Arquitectura básica de un sitio web.</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Elementos constitutivos de una página web moderna.</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Elementos HTML para interacción con el usuario.</a:t>
            </a:r>
            <a:endParaRPr sz="135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5"/>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5"/>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114" name="Google Shape;114;p25"/>
          <p:cNvSpPr/>
          <p:nvPr/>
        </p:nvSpPr>
        <p:spPr>
          <a:xfrm>
            <a:off x="588525" y="429945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Tablas</a:t>
            </a:r>
            <a:endParaRPr b="0" i="0" sz="1200" u="none" cap="none" strike="noStrike">
              <a:solidFill>
                <a:srgbClr val="FFFFFF"/>
              </a:solidFill>
              <a:latin typeface="DM Sans"/>
              <a:ea typeface="DM Sans"/>
              <a:cs typeface="DM Sans"/>
              <a:sym typeface="DM Sans"/>
            </a:endParaRPr>
          </a:p>
        </p:txBody>
      </p:sp>
      <p:sp>
        <p:nvSpPr>
          <p:cNvPr id="115" name="Google Shape;115;p25"/>
          <p:cNvSpPr/>
          <p:nvPr/>
        </p:nvSpPr>
        <p:spPr>
          <a:xfrm>
            <a:off x="588525" y="19870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Listas</a:t>
            </a:r>
            <a:endParaRPr b="0" i="0" sz="1200" u="none" cap="none" strike="noStrike">
              <a:solidFill>
                <a:srgbClr val="FFFFFF"/>
              </a:solidFill>
              <a:latin typeface="DM Sans"/>
              <a:ea typeface="DM Sans"/>
              <a:cs typeface="DM Sans"/>
              <a:sym typeface="DM Sans"/>
            </a:endParaRPr>
          </a:p>
        </p:txBody>
      </p:sp>
      <p:sp>
        <p:nvSpPr>
          <p:cNvPr id="116" name="Google Shape;116;p25"/>
          <p:cNvSpPr/>
          <p:nvPr/>
        </p:nvSpPr>
        <p:spPr>
          <a:xfrm>
            <a:off x="588525" y="1066959"/>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Enlaces</a:t>
            </a:r>
            <a:endParaRPr b="0" i="0" sz="1200" u="none" cap="none" strike="noStrike">
              <a:solidFill>
                <a:srgbClr val="FFFFFF"/>
              </a:solidFill>
              <a:latin typeface="DM Sans"/>
              <a:ea typeface="DM Sans"/>
              <a:cs typeface="DM Sans"/>
              <a:sym typeface="DM Sans"/>
            </a:endParaRPr>
          </a:p>
        </p:txBody>
      </p:sp>
      <p:cxnSp>
        <p:nvCxnSpPr>
          <p:cNvPr id="117" name="Google Shape;117;p25"/>
          <p:cNvCxnSpPr>
            <a:stCxn id="114" idx="0"/>
            <a:endCxn id="115" idx="2"/>
          </p:cNvCxnSpPr>
          <p:nvPr/>
        </p:nvCxnSpPr>
        <p:spPr>
          <a:xfrm rot="10800000">
            <a:off x="1288125" y="2567255"/>
            <a:ext cx="0" cy="1732200"/>
          </a:xfrm>
          <a:prstGeom prst="straightConnector1">
            <a:avLst/>
          </a:prstGeom>
          <a:noFill/>
          <a:ln cap="flat" cmpd="sng" w="9525">
            <a:solidFill>
              <a:srgbClr val="CCCCCC"/>
            </a:solidFill>
            <a:prstDash val="solid"/>
            <a:round/>
            <a:headEnd len="med" w="med" type="oval"/>
            <a:tailEnd len="med" w="med" type="oval"/>
          </a:ln>
        </p:spPr>
      </p:cxnSp>
      <p:sp>
        <p:nvSpPr>
          <p:cNvPr id="118" name="Google Shape;118;p25"/>
          <p:cNvSpPr/>
          <p:nvPr/>
        </p:nvSpPr>
        <p:spPr>
          <a:xfrm>
            <a:off x="2910830" y="4493773"/>
            <a:ext cx="1399200" cy="186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son?</a:t>
            </a:r>
            <a:endParaRPr b="0" i="0" sz="1200" u="none" cap="none" strike="noStrike">
              <a:solidFill>
                <a:srgbClr val="222222"/>
              </a:solidFill>
              <a:latin typeface="DM Sans"/>
              <a:ea typeface="DM Sans"/>
              <a:cs typeface="DM Sans"/>
              <a:sym typeface="DM Sans"/>
            </a:endParaRPr>
          </a:p>
        </p:txBody>
      </p:sp>
      <p:cxnSp>
        <p:nvCxnSpPr>
          <p:cNvPr id="119" name="Google Shape;119;p25"/>
          <p:cNvCxnSpPr>
            <a:stCxn id="115" idx="3"/>
            <a:endCxn id="120" idx="1"/>
          </p:cNvCxnSpPr>
          <p:nvPr/>
        </p:nvCxnSpPr>
        <p:spPr>
          <a:xfrm>
            <a:off x="1987725" y="2277184"/>
            <a:ext cx="1496400" cy="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21" name="Google Shape;121;p25"/>
          <p:cNvCxnSpPr>
            <a:stCxn id="114" idx="3"/>
            <a:endCxn id="118" idx="1"/>
          </p:cNvCxnSpPr>
          <p:nvPr/>
        </p:nvCxnSpPr>
        <p:spPr>
          <a:xfrm flipH="1" rot="10800000">
            <a:off x="1987725" y="4587155"/>
            <a:ext cx="923100" cy="2400"/>
          </a:xfrm>
          <a:prstGeom prst="straightConnector1">
            <a:avLst/>
          </a:prstGeom>
          <a:noFill/>
          <a:ln cap="flat" cmpd="sng" w="9525">
            <a:solidFill>
              <a:srgbClr val="CCCCCC"/>
            </a:solidFill>
            <a:prstDash val="solid"/>
            <a:round/>
            <a:headEnd len="sm" w="sm" type="none"/>
            <a:tailEnd len="med" w="med" type="oval"/>
          </a:ln>
        </p:spPr>
      </p:cxnSp>
      <p:pic>
        <p:nvPicPr>
          <p:cNvPr id="122" name="Google Shape;122;p25"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cxnSp>
        <p:nvCxnSpPr>
          <p:cNvPr id="123" name="Google Shape;123;p25"/>
          <p:cNvCxnSpPr/>
          <p:nvPr/>
        </p:nvCxnSpPr>
        <p:spPr>
          <a:xfrm>
            <a:off x="4310025" y="2277184"/>
            <a:ext cx="1496400" cy="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4" name="Google Shape;124;p25"/>
          <p:cNvSpPr/>
          <p:nvPr/>
        </p:nvSpPr>
        <p:spPr>
          <a:xfrm>
            <a:off x="2910830" y="2184173"/>
            <a:ext cx="1399200" cy="186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son?</a:t>
            </a:r>
            <a:endParaRPr b="0" i="0" sz="1200" u="none" cap="none" strike="noStrike">
              <a:solidFill>
                <a:srgbClr val="222222"/>
              </a:solidFill>
              <a:latin typeface="DM Sans"/>
              <a:ea typeface="DM Sans"/>
              <a:cs typeface="DM Sans"/>
              <a:sym typeface="DM Sans"/>
            </a:endParaRPr>
          </a:p>
        </p:txBody>
      </p:sp>
      <p:sp>
        <p:nvSpPr>
          <p:cNvPr id="125" name="Google Shape;125;p25"/>
          <p:cNvSpPr/>
          <p:nvPr/>
        </p:nvSpPr>
        <p:spPr>
          <a:xfrm>
            <a:off x="5806430" y="2183873"/>
            <a:ext cx="1399200" cy="186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Tipos</a:t>
            </a:r>
            <a:endParaRPr b="0" i="0" sz="1200" u="none" cap="none" strike="noStrike">
              <a:solidFill>
                <a:srgbClr val="222222"/>
              </a:solidFill>
              <a:latin typeface="DM Sans"/>
              <a:ea typeface="DM Sans"/>
              <a:cs typeface="DM Sans"/>
              <a:sym typeface="DM Sans"/>
            </a:endParaRPr>
          </a:p>
        </p:txBody>
      </p:sp>
      <p:sp>
        <p:nvSpPr>
          <p:cNvPr id="126" name="Google Shape;126;p25"/>
          <p:cNvSpPr/>
          <p:nvPr/>
        </p:nvSpPr>
        <p:spPr>
          <a:xfrm>
            <a:off x="588525" y="2738860"/>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Multimedia en HTML</a:t>
            </a:r>
            <a:endParaRPr b="0" i="0" sz="1200" u="none" cap="none" strike="noStrike">
              <a:solidFill>
                <a:srgbClr val="FFFFFF"/>
              </a:solidFill>
              <a:latin typeface="DM Sans"/>
              <a:ea typeface="DM Sans"/>
              <a:cs typeface="DM Sans"/>
              <a:sym typeface="DM Sans"/>
            </a:endParaRPr>
          </a:p>
        </p:txBody>
      </p:sp>
      <p:cxnSp>
        <p:nvCxnSpPr>
          <p:cNvPr id="127" name="Google Shape;127;p25"/>
          <p:cNvCxnSpPr/>
          <p:nvPr/>
        </p:nvCxnSpPr>
        <p:spPr>
          <a:xfrm flipH="1" rot="10800000">
            <a:off x="1987730" y="1357060"/>
            <a:ext cx="923100" cy="2400"/>
          </a:xfrm>
          <a:prstGeom prst="straightConnector1">
            <a:avLst/>
          </a:prstGeom>
          <a:noFill/>
          <a:ln cap="flat" cmpd="sng" w="9525">
            <a:solidFill>
              <a:srgbClr val="CCCCCC"/>
            </a:solidFill>
            <a:prstDash val="solid"/>
            <a:round/>
            <a:headEnd len="sm" w="sm" type="none"/>
            <a:tailEnd len="med" w="med" type="oval"/>
          </a:ln>
        </p:spPr>
      </p:cxnSp>
      <p:sp>
        <p:nvSpPr>
          <p:cNvPr id="128" name="Google Shape;128;p25"/>
          <p:cNvSpPr/>
          <p:nvPr/>
        </p:nvSpPr>
        <p:spPr>
          <a:xfrm>
            <a:off x="2910830" y="1258510"/>
            <a:ext cx="1399200" cy="186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Utilidad</a:t>
            </a:r>
            <a:endParaRPr b="0" i="0" sz="1200" u="none" cap="none" strike="noStrike">
              <a:solidFill>
                <a:srgbClr val="222222"/>
              </a:solidFill>
              <a:latin typeface="DM Sans"/>
              <a:ea typeface="DM Sans"/>
              <a:cs typeface="DM Sans"/>
              <a:sym typeface="DM Sans"/>
            </a:endParaRPr>
          </a:p>
        </p:txBody>
      </p:sp>
      <p:cxnSp>
        <p:nvCxnSpPr>
          <p:cNvPr id="129" name="Google Shape;129;p25"/>
          <p:cNvCxnSpPr/>
          <p:nvPr/>
        </p:nvCxnSpPr>
        <p:spPr>
          <a:xfrm flipH="1" rot="10800000">
            <a:off x="2375525" y="1769625"/>
            <a:ext cx="535200" cy="1800"/>
          </a:xfrm>
          <a:prstGeom prst="straightConnector1">
            <a:avLst/>
          </a:prstGeom>
          <a:noFill/>
          <a:ln cap="flat" cmpd="sng" w="9525">
            <a:solidFill>
              <a:srgbClr val="CCCCCC"/>
            </a:solidFill>
            <a:prstDash val="solid"/>
            <a:round/>
            <a:headEnd len="sm" w="sm" type="none"/>
            <a:tailEnd len="med" w="med" type="oval"/>
          </a:ln>
        </p:spPr>
      </p:cxnSp>
      <p:sp>
        <p:nvSpPr>
          <p:cNvPr id="130" name="Google Shape;130;p25"/>
          <p:cNvSpPr/>
          <p:nvPr/>
        </p:nvSpPr>
        <p:spPr>
          <a:xfrm>
            <a:off x="2910830" y="1670948"/>
            <a:ext cx="1399200" cy="186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Tipos</a:t>
            </a:r>
            <a:endParaRPr b="0" i="0" sz="1200" u="none" cap="none" strike="noStrike">
              <a:solidFill>
                <a:srgbClr val="222222"/>
              </a:solidFill>
              <a:latin typeface="DM Sans"/>
              <a:ea typeface="DM Sans"/>
              <a:cs typeface="DM Sans"/>
              <a:sym typeface="DM Sans"/>
            </a:endParaRPr>
          </a:p>
        </p:txBody>
      </p:sp>
      <p:cxnSp>
        <p:nvCxnSpPr>
          <p:cNvPr id="131" name="Google Shape;131;p25"/>
          <p:cNvCxnSpPr/>
          <p:nvPr/>
        </p:nvCxnSpPr>
        <p:spPr>
          <a:xfrm flipH="1">
            <a:off x="2376400" y="1396463"/>
            <a:ext cx="8700" cy="392700"/>
          </a:xfrm>
          <a:prstGeom prst="straightConnector1">
            <a:avLst/>
          </a:prstGeom>
          <a:noFill/>
          <a:ln cap="flat" cmpd="sng" w="9525">
            <a:solidFill>
              <a:srgbClr val="CCCCCC"/>
            </a:solidFill>
            <a:prstDash val="solid"/>
            <a:round/>
            <a:headEnd len="sm" w="sm" type="none"/>
            <a:tailEnd len="med" w="med" type="oval"/>
          </a:ln>
        </p:spPr>
      </p:cxnSp>
      <p:cxnSp>
        <p:nvCxnSpPr>
          <p:cNvPr id="132" name="Google Shape;132;p25"/>
          <p:cNvCxnSpPr>
            <a:stCxn id="115" idx="0"/>
            <a:endCxn id="116" idx="2"/>
          </p:cNvCxnSpPr>
          <p:nvPr/>
        </p:nvCxnSpPr>
        <p:spPr>
          <a:xfrm rot="10800000">
            <a:off x="1288125" y="1647184"/>
            <a:ext cx="0" cy="339900"/>
          </a:xfrm>
          <a:prstGeom prst="straightConnector1">
            <a:avLst/>
          </a:prstGeom>
          <a:noFill/>
          <a:ln cap="flat" cmpd="sng" w="9525">
            <a:solidFill>
              <a:srgbClr val="CCCCCC"/>
            </a:solidFill>
            <a:prstDash val="solid"/>
            <a:round/>
            <a:headEnd len="med" w="med" type="oval"/>
            <a:tailEnd len="med" w="med" type="oval"/>
          </a:ln>
        </p:spPr>
      </p:cxnSp>
      <p:sp>
        <p:nvSpPr>
          <p:cNvPr id="133" name="Google Shape;133;p25"/>
          <p:cNvSpPr/>
          <p:nvPr/>
        </p:nvSpPr>
        <p:spPr>
          <a:xfrm>
            <a:off x="605925" y="3580071"/>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Formularios</a:t>
            </a:r>
            <a:endParaRPr sz="1200">
              <a:solidFill>
                <a:srgbClr val="FFFFFF"/>
              </a:solidFill>
              <a:latin typeface="DM Sans"/>
              <a:ea typeface="DM Sans"/>
              <a:cs typeface="DM Sans"/>
              <a:sym typeface="DM Sans"/>
            </a:endParaRPr>
          </a:p>
        </p:txBody>
      </p:sp>
      <p:cxnSp>
        <p:nvCxnSpPr>
          <p:cNvPr id="134" name="Google Shape;134;p25"/>
          <p:cNvCxnSpPr>
            <a:stCxn id="133" idx="3"/>
          </p:cNvCxnSpPr>
          <p:nvPr/>
        </p:nvCxnSpPr>
        <p:spPr>
          <a:xfrm>
            <a:off x="2005125" y="3870172"/>
            <a:ext cx="1496400" cy="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35" name="Google Shape;135;p25"/>
          <p:cNvCxnSpPr/>
          <p:nvPr/>
        </p:nvCxnSpPr>
        <p:spPr>
          <a:xfrm>
            <a:off x="4310025" y="3869847"/>
            <a:ext cx="1496400" cy="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6" name="Google Shape;136;p25"/>
          <p:cNvSpPr/>
          <p:nvPr/>
        </p:nvSpPr>
        <p:spPr>
          <a:xfrm>
            <a:off x="2928230" y="3777160"/>
            <a:ext cx="1399200" cy="186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son?</a:t>
            </a:r>
            <a:endParaRPr b="0" i="0" sz="1200" u="none" cap="none" strike="noStrike">
              <a:solidFill>
                <a:srgbClr val="222222"/>
              </a:solidFill>
              <a:latin typeface="DM Sans"/>
              <a:ea typeface="DM Sans"/>
              <a:cs typeface="DM Sans"/>
              <a:sym typeface="DM Sans"/>
            </a:endParaRPr>
          </a:p>
        </p:txBody>
      </p:sp>
      <p:sp>
        <p:nvSpPr>
          <p:cNvPr id="137" name="Google Shape;137;p25"/>
          <p:cNvSpPr/>
          <p:nvPr/>
        </p:nvSpPr>
        <p:spPr>
          <a:xfrm>
            <a:off x="5823830" y="3776860"/>
            <a:ext cx="1399200" cy="186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Tipos</a:t>
            </a:r>
            <a:endParaRPr b="0" i="0" sz="1200" u="none" cap="none" strike="noStrike">
              <a:solidFill>
                <a:srgbClr val="222222"/>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lang="es" sz="5000">
                <a:solidFill>
                  <a:srgbClr val="E8E7E3"/>
                </a:solidFil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19" name="Google Shape;619;p7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0"/>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02 - Parte I</a:t>
            </a:r>
            <a:endParaRPr b="0" i="0" sz="1400" u="none" cap="none" strike="noStrike">
              <a:solidFill>
                <a:srgbClr val="000000"/>
              </a:solidFill>
              <a:latin typeface="DM Sans"/>
              <a:ea typeface="DM Sans"/>
              <a:cs typeface="DM Sans"/>
              <a:sym typeface="DM Sans"/>
            </a:endParaRPr>
          </a:p>
        </p:txBody>
      </p:sp>
      <p:sp>
        <p:nvSpPr>
          <p:cNvPr id="625" name="Google Shape;625;p80"/>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626" name="Google Shape;626;p80"/>
          <p:cNvSpPr txBox="1"/>
          <p:nvPr/>
        </p:nvSpPr>
        <p:spPr>
          <a:xfrm>
            <a:off x="465275" y="1644600"/>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Enlaces:</a:t>
            </a:r>
            <a:r>
              <a:rPr lang="es" sz="1350">
                <a:solidFill>
                  <a:schemeClr val="dk1"/>
                </a:solidFill>
                <a:latin typeface="DM Sans"/>
                <a:ea typeface="DM Sans"/>
                <a:cs typeface="DM Sans"/>
                <a:sym typeface="DM Sans"/>
              </a:rPr>
              <a:t> también conocidos como links o anchors, se utilizan para relacionar partes del mismo documento. Por defecto, se visualizan azules y subrayados.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Listas: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HTML permite agrupar elementos que tienen más significado de forma conjunta. Aunque cada palabra por separado tiene sentido, de forma conjunta constituyen el menú de navegación de la página, por lo que su significado conjunto es mayor que por separado. Esto se denomina listas.</a:t>
            </a:r>
            <a:endParaRPr b="1" sz="1350">
              <a:solidFill>
                <a:schemeClr val="dk1"/>
              </a:solidFill>
              <a:highlight>
                <a:srgbClr val="EAFF6A"/>
              </a:highlight>
              <a:latin typeface="DM Sans"/>
              <a:ea typeface="DM Sans"/>
              <a:cs typeface="DM Sans"/>
              <a:sym typeface="DM Sans"/>
            </a:endParaRPr>
          </a:p>
        </p:txBody>
      </p:sp>
      <p:sp>
        <p:nvSpPr>
          <p:cNvPr id="627" name="Google Shape;627;p80"/>
          <p:cNvSpPr txBox="1"/>
          <p:nvPr/>
        </p:nvSpPr>
        <p:spPr>
          <a:xfrm>
            <a:off x="4532625" y="1644600"/>
            <a:ext cx="3834600" cy="318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Formularios</a:t>
            </a:r>
            <a:r>
              <a:rPr lang="es" sz="1350">
                <a:solidFill>
                  <a:schemeClr val="dk1"/>
                </a:solidFill>
                <a:highlight>
                  <a:srgbClr val="EAFF6A"/>
                </a:highlight>
                <a:latin typeface="DM Sans"/>
                <a:ea typeface="DM Sans"/>
                <a:cs typeface="DM Sans"/>
                <a:sym typeface="DM Sans"/>
              </a:rPr>
              <a:t>:</a:t>
            </a:r>
            <a:r>
              <a:rPr lang="es" sz="1350">
                <a:solidFill>
                  <a:schemeClr val="dk1"/>
                </a:solidFill>
                <a:latin typeface="DM Sans"/>
                <a:ea typeface="DM Sans"/>
                <a:cs typeface="DM Sans"/>
                <a:sym typeface="DM Sans"/>
              </a:rPr>
              <a:t> son etiquetas donde el usuario ingresará o seleccionará valores, que serán enviados a un archivo encargado de procesar la información.</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Tablas: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son un conjunto de celdas organizadas, dentro del cual es posible alojar distintos contenidos. Sirven para representar información tabulada, en filas y columnas.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Etiqueta IFRAME: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 elemento HTML que permite insertar o incrustar un documento HTML (como un video de Youtube) dentro de un documento HTML principal.</a:t>
            </a:r>
            <a:endParaRPr sz="135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633" name="Google Shape;633;p8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34" name="Google Shape;634;p81"/>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Comprender</a:t>
            </a:r>
            <a:r>
              <a:rPr lang="es" sz="1350">
                <a:solidFill>
                  <a:schemeClr val="lt1"/>
                </a:solidFill>
                <a:latin typeface="DM Sans"/>
                <a:ea typeface="DM Sans"/>
                <a:cs typeface="DM Sans"/>
                <a:sym typeface="DM Sans"/>
              </a:rPr>
              <a:t> la sintaxis de CSS </a:t>
            </a:r>
            <a:endParaRPr sz="1350">
              <a:solidFill>
                <a:schemeClr val="lt1"/>
              </a:solidFill>
              <a:latin typeface="DM Sans"/>
              <a:ea typeface="DM Sans"/>
              <a:cs typeface="DM Sans"/>
              <a:sym typeface="DM Sans"/>
            </a:endParaRPr>
          </a:p>
        </p:txBody>
      </p:sp>
      <p:pic>
        <p:nvPicPr>
          <p:cNvPr id="635" name="Google Shape;635;p81"/>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636" name="Google Shape;636;p81"/>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Incluir </a:t>
            </a:r>
            <a:r>
              <a:rPr lang="es" sz="1350">
                <a:solidFill>
                  <a:schemeClr val="lt1"/>
                </a:solidFill>
                <a:latin typeface="DM Sans"/>
                <a:ea typeface="DM Sans"/>
                <a:cs typeface="DM Sans"/>
                <a:sym typeface="DM Sans"/>
              </a:rPr>
              <a:t>CSS en nuestro Proyecto</a:t>
            </a:r>
            <a:endParaRPr sz="1350">
              <a:solidFill>
                <a:schemeClr val="lt1"/>
              </a:solidFill>
              <a:latin typeface="DM Sans"/>
              <a:ea typeface="DM Sans"/>
              <a:cs typeface="DM Sans"/>
              <a:sym typeface="DM Sans"/>
            </a:endParaRPr>
          </a:p>
        </p:txBody>
      </p:sp>
      <p:pic>
        <p:nvPicPr>
          <p:cNvPr id="637" name="Google Shape;637;p81"/>
          <p:cNvPicPr preferRelativeResize="0"/>
          <p:nvPr/>
        </p:nvPicPr>
        <p:blipFill>
          <a:blip r:embed="rId3">
            <a:alphaModFix/>
          </a:blip>
          <a:stretch>
            <a:fillRect/>
          </a:stretch>
        </p:blipFill>
        <p:spPr>
          <a:xfrm>
            <a:off x="2172738" y="3009863"/>
            <a:ext cx="196975" cy="196975"/>
          </a:xfrm>
          <a:prstGeom prst="rect">
            <a:avLst/>
          </a:prstGeom>
          <a:noFill/>
          <a:ln>
            <a:noFill/>
          </a:ln>
        </p:spPr>
      </p:pic>
      <p:sp>
        <p:nvSpPr>
          <p:cNvPr id="638" name="Google Shape;638;p81"/>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el uso de medidas, colores, fuentes y fondos en CSS</a:t>
            </a:r>
            <a:endParaRPr sz="1350">
              <a:solidFill>
                <a:schemeClr val="lt1"/>
              </a:solidFill>
              <a:latin typeface="DM Sans"/>
              <a:ea typeface="DM Sans"/>
              <a:cs typeface="DM Sans"/>
              <a:sym typeface="DM Sans"/>
            </a:endParaRPr>
          </a:p>
        </p:txBody>
      </p:sp>
      <p:cxnSp>
        <p:nvCxnSpPr>
          <p:cNvPr id="639" name="Google Shape;639;p81"/>
          <p:cNvCxnSpPr>
            <a:stCxn id="633" idx="2"/>
            <a:endCxn id="635"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640" name="Google Shape;640;p81"/>
          <p:cNvCxnSpPr>
            <a:stCxn id="635" idx="2"/>
            <a:endCxn id="637" idx="0"/>
          </p:cNvCxnSpPr>
          <p:nvPr/>
        </p:nvCxnSpPr>
        <p:spPr>
          <a:xfrm flipH="1" rot="-5400000">
            <a:off x="1953825" y="2692487"/>
            <a:ext cx="634200" cy="600"/>
          </a:xfrm>
          <a:prstGeom prst="bentConnector3">
            <a:avLst>
              <a:gd fmla="val 49998"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82"/>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646" name="Google Shape;646;p82"/>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647" name="Google Shape;647;p82"/>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648" name="Google Shape;648;p82"/>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649" name="Google Shape;649;p82"/>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650" name="Google Shape;650;p82"/>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02 - Parte I</a:t>
            </a:r>
            <a:endParaRPr b="1" sz="1600">
              <a:solidFill>
                <a:srgbClr val="999999"/>
              </a:solidFill>
              <a:latin typeface="DM Sans"/>
              <a:ea typeface="DM Sans"/>
              <a:cs typeface="DM Sans"/>
              <a:sym typeface="DM Sans"/>
            </a:endParaRPr>
          </a:p>
        </p:txBody>
      </p:sp>
      <p:cxnSp>
        <p:nvCxnSpPr>
          <p:cNvPr id="651" name="Google Shape;651;p82"/>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652" name="Google Shape;652;p82"/>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Primeros pasos con HTML</a:t>
            </a:r>
            <a:endParaRPr b="1" sz="1500">
              <a:solidFill>
                <a:srgbClr val="999999"/>
              </a:solidFill>
              <a:latin typeface="DM Sans"/>
              <a:ea typeface="DM Sans"/>
              <a:cs typeface="DM Sans"/>
              <a:sym typeface="DM Sans"/>
            </a:endParaRPr>
          </a:p>
        </p:txBody>
      </p:sp>
      <p:sp>
        <p:nvSpPr>
          <p:cNvPr id="653" name="Google Shape;653;p82"/>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02 - Parte II</a:t>
            </a:r>
            <a:endParaRPr b="1" sz="1600">
              <a:solidFill>
                <a:schemeClr val="lt1"/>
              </a:solidFill>
              <a:latin typeface="DM Sans"/>
              <a:ea typeface="DM Sans"/>
              <a:cs typeface="DM Sans"/>
              <a:sym typeface="DM Sans"/>
            </a:endParaRPr>
          </a:p>
        </p:txBody>
      </p:sp>
      <p:cxnSp>
        <p:nvCxnSpPr>
          <p:cNvPr id="654" name="Google Shape;654;p82"/>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655" name="Google Shape;655;p82"/>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Incluyendo CSS a nuestro proyecto</a:t>
            </a:r>
            <a:endParaRPr b="1" sz="1500">
              <a:solidFill>
                <a:srgbClr val="EAFF6A"/>
              </a:solidFill>
              <a:latin typeface="DM Sans"/>
              <a:ea typeface="DM Sans"/>
              <a:cs typeface="DM Sans"/>
              <a:sym typeface="DM Sans"/>
            </a:endParaRPr>
          </a:p>
        </p:txBody>
      </p:sp>
      <p:sp>
        <p:nvSpPr>
          <p:cNvPr id="656" name="Google Shape;656;p82"/>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03 - Parte I</a:t>
            </a:r>
            <a:endParaRPr b="1" sz="1600">
              <a:solidFill>
                <a:srgbClr val="999999"/>
              </a:solidFill>
              <a:latin typeface="DM Sans"/>
              <a:ea typeface="DM Sans"/>
              <a:cs typeface="DM Sans"/>
              <a:sym typeface="DM Sans"/>
            </a:endParaRPr>
          </a:p>
        </p:txBody>
      </p:sp>
      <p:cxnSp>
        <p:nvCxnSpPr>
          <p:cNvPr id="657" name="Google Shape;657;p82"/>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658" name="Google Shape;658;p82"/>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CSS+Box Modeling</a:t>
            </a:r>
            <a:endParaRPr b="1" sz="1500">
              <a:solidFill>
                <a:srgbClr val="999999"/>
              </a:solidFill>
              <a:latin typeface="DM Sans"/>
              <a:ea typeface="DM Sans"/>
              <a:cs typeface="DM Sans"/>
              <a:sym typeface="DM Sans"/>
            </a:endParaRPr>
          </a:p>
        </p:txBody>
      </p:sp>
      <p:cxnSp>
        <p:nvCxnSpPr>
          <p:cNvPr id="659" name="Google Shape;659;p82"/>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660" name="Google Shape;660;p82"/>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661" name="Google Shape;661;p82"/>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662" name="Google Shape;662;p82"/>
          <p:cNvSpPr txBox="1"/>
          <p:nvPr/>
        </p:nvSpPr>
        <p:spPr>
          <a:xfrm>
            <a:off x="1471500" y="2847913"/>
            <a:ext cx="1646100" cy="14931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Enlaces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Multimedia con HTML</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Listas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Formularios</a:t>
            </a:r>
            <a:endParaRPr sz="1200">
              <a:solidFill>
                <a:schemeClr val="lt1"/>
              </a:solidFill>
              <a:latin typeface="DM Sans"/>
              <a:ea typeface="DM Sans"/>
              <a:cs typeface="DM Sans"/>
              <a:sym typeface="DM Sans"/>
            </a:endParaRPr>
          </a:p>
        </p:txBody>
      </p:sp>
      <p:sp>
        <p:nvSpPr>
          <p:cNvPr id="663" name="Google Shape;663;p82"/>
          <p:cNvSpPr txBox="1"/>
          <p:nvPr/>
        </p:nvSpPr>
        <p:spPr>
          <a:xfrm>
            <a:off x="5955750" y="2972363"/>
            <a:ext cx="1646100" cy="13083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Tipografías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Box Model</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Display</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Posiciones</a:t>
            </a:r>
            <a:endParaRPr sz="1200">
              <a:solidFill>
                <a:schemeClr val="lt1"/>
              </a:solidFill>
              <a:latin typeface="DM Sans"/>
              <a:ea typeface="DM Sans"/>
              <a:cs typeface="DM Sans"/>
              <a:sym typeface="DM Sans"/>
            </a:endParaRPr>
          </a:p>
        </p:txBody>
      </p:sp>
      <p:sp>
        <p:nvSpPr>
          <p:cNvPr id="664" name="Google Shape;664;p82"/>
          <p:cNvSpPr txBox="1"/>
          <p:nvPr/>
        </p:nvSpPr>
        <p:spPr>
          <a:xfrm>
            <a:off x="3675526" y="2972375"/>
            <a:ext cx="1778400" cy="1180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Bases de CSS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Insertar CSS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Primeras propiedades</a:t>
            </a:r>
            <a:endParaRPr sz="1200">
              <a:solidFill>
                <a:srgbClr val="83AEFB"/>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3"/>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3"/>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671" name="Google Shape;671;p83"/>
          <p:cNvSpPr/>
          <p:nvPr/>
        </p:nvSpPr>
        <p:spPr>
          <a:xfrm>
            <a:off x="588525" y="3232993"/>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Atributos</a:t>
            </a:r>
            <a:endParaRPr sz="1200">
              <a:solidFill>
                <a:srgbClr val="FFFFFF"/>
              </a:solidFill>
              <a:latin typeface="DM Sans"/>
              <a:ea typeface="DM Sans"/>
              <a:cs typeface="DM Sans"/>
              <a:sym typeface="DM Sans"/>
            </a:endParaRPr>
          </a:p>
        </p:txBody>
      </p:sp>
      <p:sp>
        <p:nvSpPr>
          <p:cNvPr id="672" name="Google Shape;672;p83"/>
          <p:cNvSpPr/>
          <p:nvPr/>
        </p:nvSpPr>
        <p:spPr>
          <a:xfrm>
            <a:off x="588525" y="10314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Bases de CSS</a:t>
            </a:r>
            <a:endParaRPr sz="1200">
              <a:solidFill>
                <a:srgbClr val="FFFFFF"/>
              </a:solidFill>
              <a:latin typeface="DM Sans"/>
              <a:ea typeface="DM Sans"/>
              <a:cs typeface="DM Sans"/>
              <a:sym typeface="DM Sans"/>
            </a:endParaRPr>
          </a:p>
        </p:txBody>
      </p:sp>
      <p:sp>
        <p:nvSpPr>
          <p:cNvPr id="673" name="Google Shape;673;p83"/>
          <p:cNvSpPr/>
          <p:nvPr/>
        </p:nvSpPr>
        <p:spPr>
          <a:xfrm>
            <a:off x="588525" y="39668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Propiedades</a:t>
            </a:r>
            <a:endParaRPr sz="1200">
              <a:solidFill>
                <a:srgbClr val="FFFFFF"/>
              </a:solidFill>
              <a:latin typeface="DM Sans"/>
              <a:ea typeface="DM Sans"/>
              <a:cs typeface="DM Sans"/>
              <a:sym typeface="DM Sans"/>
            </a:endParaRPr>
          </a:p>
        </p:txBody>
      </p:sp>
      <p:cxnSp>
        <p:nvCxnSpPr>
          <p:cNvPr id="674" name="Google Shape;674;p83"/>
          <p:cNvCxnSpPr>
            <a:stCxn id="671" idx="2"/>
            <a:endCxn id="673" idx="0"/>
          </p:cNvCxnSpPr>
          <p:nvPr/>
        </p:nvCxnSpPr>
        <p:spPr>
          <a:xfrm>
            <a:off x="1288125" y="3813193"/>
            <a:ext cx="0" cy="153600"/>
          </a:xfrm>
          <a:prstGeom prst="straightConnector1">
            <a:avLst/>
          </a:prstGeom>
          <a:noFill/>
          <a:ln cap="flat" cmpd="sng" w="9525">
            <a:solidFill>
              <a:srgbClr val="CCCCCC"/>
            </a:solidFill>
            <a:prstDash val="solid"/>
            <a:round/>
            <a:headEnd len="med" w="med" type="oval"/>
            <a:tailEnd len="med" w="med" type="oval"/>
          </a:ln>
        </p:spPr>
      </p:cxnSp>
      <p:cxnSp>
        <p:nvCxnSpPr>
          <p:cNvPr id="675" name="Google Shape;675;p83"/>
          <p:cNvCxnSpPr>
            <a:stCxn id="676" idx="0"/>
            <a:endCxn id="672" idx="2"/>
          </p:cNvCxnSpPr>
          <p:nvPr/>
        </p:nvCxnSpPr>
        <p:spPr>
          <a:xfrm rot="10800000">
            <a:off x="1288125" y="1611571"/>
            <a:ext cx="0" cy="214800"/>
          </a:xfrm>
          <a:prstGeom prst="straightConnector1">
            <a:avLst/>
          </a:prstGeom>
          <a:noFill/>
          <a:ln cap="flat" cmpd="sng" w="9525">
            <a:solidFill>
              <a:srgbClr val="CCCCCC"/>
            </a:solidFill>
            <a:prstDash val="solid"/>
            <a:round/>
            <a:headEnd len="med" w="med" type="oval"/>
            <a:tailEnd len="med" w="med" type="oval"/>
          </a:ln>
        </p:spPr>
      </p:cxnSp>
      <p:sp>
        <p:nvSpPr>
          <p:cNvPr id="677" name="Google Shape;677;p83"/>
          <p:cNvSpPr/>
          <p:nvPr/>
        </p:nvSpPr>
        <p:spPr>
          <a:xfrm>
            <a:off x="2956430" y="310988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Class</a:t>
            </a:r>
            <a:endParaRPr sz="1200">
              <a:solidFill>
                <a:srgbClr val="222222"/>
              </a:solidFill>
              <a:latin typeface="DM Sans"/>
              <a:ea typeface="DM Sans"/>
              <a:cs typeface="DM Sans"/>
              <a:sym typeface="DM Sans"/>
            </a:endParaRPr>
          </a:p>
        </p:txBody>
      </p:sp>
      <p:sp>
        <p:nvSpPr>
          <p:cNvPr id="678" name="Google Shape;678;p83"/>
          <p:cNvSpPr/>
          <p:nvPr/>
        </p:nvSpPr>
        <p:spPr>
          <a:xfrm>
            <a:off x="4058031" y="182637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Reglas sintácticas</a:t>
            </a:r>
            <a:endParaRPr sz="1200">
              <a:solidFill>
                <a:srgbClr val="222222"/>
              </a:solidFill>
              <a:latin typeface="DM Sans"/>
              <a:ea typeface="DM Sans"/>
              <a:cs typeface="DM Sans"/>
              <a:sym typeface="DM Sans"/>
            </a:endParaRPr>
          </a:p>
        </p:txBody>
      </p:sp>
      <p:cxnSp>
        <p:nvCxnSpPr>
          <p:cNvPr id="679" name="Google Shape;679;p83"/>
          <p:cNvCxnSpPr>
            <a:stCxn id="672" idx="3"/>
          </p:cNvCxnSpPr>
          <p:nvPr/>
        </p:nvCxnSpPr>
        <p:spPr>
          <a:xfrm>
            <a:off x="1987725" y="1321584"/>
            <a:ext cx="2070300" cy="6000"/>
          </a:xfrm>
          <a:prstGeom prst="bentConnector3">
            <a:avLst>
              <a:gd fmla="val 50000" name="adj1"/>
            </a:avLst>
          </a:prstGeom>
          <a:noFill/>
          <a:ln cap="flat" cmpd="sng" w="9525">
            <a:solidFill>
              <a:srgbClr val="CCCCCC"/>
            </a:solidFill>
            <a:prstDash val="solid"/>
            <a:round/>
            <a:headEnd len="med" w="med" type="none"/>
            <a:tailEnd len="med" w="med" type="oval"/>
          </a:ln>
        </p:spPr>
      </p:cxnSp>
      <p:pic>
        <p:nvPicPr>
          <p:cNvPr id="680" name="Google Shape;680;p83"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676" name="Google Shape;676;p83"/>
          <p:cNvSpPr/>
          <p:nvPr/>
        </p:nvSpPr>
        <p:spPr>
          <a:xfrm>
            <a:off x="588525" y="1826371"/>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Sintaxis de CSS</a:t>
            </a:r>
            <a:endParaRPr sz="1200">
              <a:solidFill>
                <a:srgbClr val="FFFFFF"/>
              </a:solidFill>
              <a:latin typeface="DM Sans"/>
              <a:ea typeface="DM Sans"/>
              <a:cs typeface="DM Sans"/>
              <a:sym typeface="DM Sans"/>
            </a:endParaRPr>
          </a:p>
        </p:txBody>
      </p:sp>
      <p:sp>
        <p:nvSpPr>
          <p:cNvPr id="681" name="Google Shape;681;p83"/>
          <p:cNvSpPr/>
          <p:nvPr/>
        </p:nvSpPr>
        <p:spPr>
          <a:xfrm>
            <a:off x="588525" y="25516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Padres e hijos</a:t>
            </a:r>
            <a:endParaRPr sz="1200">
              <a:solidFill>
                <a:srgbClr val="FFFFFF"/>
              </a:solidFill>
              <a:latin typeface="DM Sans"/>
              <a:ea typeface="DM Sans"/>
              <a:cs typeface="DM Sans"/>
              <a:sym typeface="DM Sans"/>
            </a:endParaRPr>
          </a:p>
        </p:txBody>
      </p:sp>
      <p:cxnSp>
        <p:nvCxnSpPr>
          <p:cNvPr id="682" name="Google Shape;682;p83"/>
          <p:cNvCxnSpPr/>
          <p:nvPr/>
        </p:nvCxnSpPr>
        <p:spPr>
          <a:xfrm>
            <a:off x="1288125" y="3109893"/>
            <a:ext cx="0" cy="153600"/>
          </a:xfrm>
          <a:prstGeom prst="straightConnector1">
            <a:avLst/>
          </a:prstGeom>
          <a:noFill/>
          <a:ln cap="flat" cmpd="sng" w="9525">
            <a:solidFill>
              <a:srgbClr val="CCCCCC"/>
            </a:solidFill>
            <a:prstDash val="solid"/>
            <a:round/>
            <a:headEnd len="med" w="med" type="oval"/>
            <a:tailEnd len="med" w="med" type="oval"/>
          </a:ln>
        </p:spPr>
      </p:cxnSp>
      <p:cxnSp>
        <p:nvCxnSpPr>
          <p:cNvPr id="683" name="Google Shape;683;p83"/>
          <p:cNvCxnSpPr/>
          <p:nvPr/>
        </p:nvCxnSpPr>
        <p:spPr>
          <a:xfrm>
            <a:off x="1288125" y="2406568"/>
            <a:ext cx="0" cy="153600"/>
          </a:xfrm>
          <a:prstGeom prst="straightConnector1">
            <a:avLst/>
          </a:prstGeom>
          <a:noFill/>
          <a:ln cap="flat" cmpd="sng" w="9525">
            <a:solidFill>
              <a:srgbClr val="CCCCCC"/>
            </a:solidFill>
            <a:prstDash val="solid"/>
            <a:round/>
            <a:headEnd len="med" w="med" type="oval"/>
            <a:tailEnd len="med" w="med" type="oval"/>
          </a:ln>
        </p:spPr>
      </p:cxnSp>
      <p:sp>
        <p:nvSpPr>
          <p:cNvPr id="684" name="Google Shape;684;p83"/>
          <p:cNvSpPr/>
          <p:nvPr/>
        </p:nvSpPr>
        <p:spPr>
          <a:xfrm>
            <a:off x="4058031" y="10314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 CSS?</a:t>
            </a:r>
            <a:endParaRPr sz="1200">
              <a:solidFill>
                <a:srgbClr val="222222"/>
              </a:solidFill>
              <a:latin typeface="DM Sans"/>
              <a:ea typeface="DM Sans"/>
              <a:cs typeface="DM Sans"/>
              <a:sym typeface="DM Sans"/>
            </a:endParaRPr>
          </a:p>
        </p:txBody>
      </p:sp>
      <p:sp>
        <p:nvSpPr>
          <p:cNvPr id="685" name="Google Shape;685;p83"/>
          <p:cNvSpPr/>
          <p:nvPr/>
        </p:nvSpPr>
        <p:spPr>
          <a:xfrm>
            <a:off x="2956430" y="361731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ID</a:t>
            </a:r>
            <a:endParaRPr sz="1200">
              <a:solidFill>
                <a:srgbClr val="222222"/>
              </a:solidFill>
              <a:latin typeface="DM Sans"/>
              <a:ea typeface="DM Sans"/>
              <a:cs typeface="DM Sans"/>
              <a:sym typeface="DM Sans"/>
            </a:endParaRPr>
          </a:p>
        </p:txBody>
      </p:sp>
      <p:cxnSp>
        <p:nvCxnSpPr>
          <p:cNvPr id="686" name="Google Shape;686;p83"/>
          <p:cNvCxnSpPr>
            <a:stCxn id="671" idx="3"/>
            <a:endCxn id="685" idx="1"/>
          </p:cNvCxnSpPr>
          <p:nvPr/>
        </p:nvCxnSpPr>
        <p:spPr>
          <a:xfrm>
            <a:off x="1987725" y="3523093"/>
            <a:ext cx="968700" cy="229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687" name="Google Shape;687;p83"/>
          <p:cNvCxnSpPr>
            <a:endCxn id="677" idx="1"/>
          </p:cNvCxnSpPr>
          <p:nvPr/>
        </p:nvCxnSpPr>
        <p:spPr>
          <a:xfrm flipH="1" rot="10800000">
            <a:off x="1987730" y="3245188"/>
            <a:ext cx="968700" cy="2778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688" name="Google Shape;688;p83"/>
          <p:cNvCxnSpPr/>
          <p:nvPr/>
        </p:nvCxnSpPr>
        <p:spPr>
          <a:xfrm>
            <a:off x="1987725" y="2078659"/>
            <a:ext cx="2070300" cy="60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689" name="Google Shape;689;p83"/>
          <p:cNvSpPr/>
          <p:nvPr/>
        </p:nvSpPr>
        <p:spPr>
          <a:xfrm>
            <a:off x="4572000" y="3163325"/>
            <a:ext cx="55500" cy="649800"/>
          </a:xfrm>
          <a:prstGeom prst="rightBrace">
            <a:avLst>
              <a:gd fmla="val 50000" name="adj1"/>
              <a:gd fmla="val 50000" name="adj2"/>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83"/>
          <p:cNvSpPr txBox="1"/>
          <p:nvPr/>
        </p:nvSpPr>
        <p:spPr>
          <a:xfrm>
            <a:off x="4711275" y="3275650"/>
            <a:ext cx="11856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Comparación</a:t>
            </a:r>
            <a:endParaRPr i="0" sz="1200" u="none" cap="none" strike="noStrike">
              <a:solidFill>
                <a:srgbClr val="222222"/>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4"/>
          <p:cNvSpPr txBox="1"/>
          <p:nvPr/>
        </p:nvSpPr>
        <p:spPr>
          <a:xfrm>
            <a:off x="1334938"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Bases</a:t>
            </a:r>
            <a:r>
              <a:rPr b="1" lang="es" sz="4000">
                <a:solidFill>
                  <a:schemeClr val="lt1"/>
                </a:solidFill>
                <a:latin typeface="DM Sans"/>
                <a:ea typeface="DM Sans"/>
                <a:cs typeface="DM Sans"/>
                <a:sym typeface="DM Sans"/>
              </a:rPr>
              <a:t>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CSS</a:t>
            </a:r>
            <a:endParaRPr b="1" sz="4000">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grpSp>
        <p:nvGrpSpPr>
          <p:cNvPr id="700" name="Google Shape;700;p85"/>
          <p:cNvGrpSpPr/>
          <p:nvPr/>
        </p:nvGrpSpPr>
        <p:grpSpPr>
          <a:xfrm>
            <a:off x="457338" y="468286"/>
            <a:ext cx="431100" cy="431100"/>
            <a:chOff x="4616400" y="1950761"/>
            <a:chExt cx="431100" cy="431100"/>
          </a:xfrm>
        </p:grpSpPr>
        <p:sp>
          <p:nvSpPr>
            <p:cNvPr id="701" name="Google Shape;701;p85"/>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2" name="Google Shape;702;p85"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703" name="Google Shape;703;p85"/>
          <p:cNvSpPr txBox="1"/>
          <p:nvPr/>
        </p:nvSpPr>
        <p:spPr>
          <a:xfrm>
            <a:off x="457350" y="1820575"/>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 CSS (Cascading Style Sheets) es un lenguaje web para aplicar formato visual (color, tamaño, separación y ubicación) al HTML. Es así que </a:t>
            </a:r>
            <a:r>
              <a:rPr b="1" lang="es" sz="2500">
                <a:solidFill>
                  <a:srgbClr val="DEFC52"/>
                </a:solidFill>
                <a:latin typeface="DM Sans"/>
                <a:ea typeface="DM Sans"/>
                <a:cs typeface="DM Sans"/>
                <a:sym typeface="DM Sans"/>
              </a:rPr>
              <a:t>puedes cambiar por completo el aspecto de cualquier etiqueta HTML.</a:t>
            </a:r>
            <a:endParaRPr b="1" sz="2500">
              <a:solidFill>
                <a:srgbClr val="DEFC52"/>
              </a:solidFill>
              <a:latin typeface="DM Sans"/>
              <a:ea typeface="DM Sans"/>
              <a:cs typeface="DM Sans"/>
              <a:sym typeface="DM Sans"/>
            </a:endParaRPr>
          </a:p>
        </p:txBody>
      </p:sp>
      <p:sp>
        <p:nvSpPr>
          <p:cNvPr id="704" name="Google Shape;704;p8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Premisas</a:t>
            </a:r>
            <a:endParaRPr b="1" sz="4000">
              <a:solidFill>
                <a:srgbClr val="EAFF6A"/>
              </a:solidFill>
              <a:latin typeface="DM Sans"/>
              <a:ea typeface="DM Sans"/>
              <a:cs typeface="DM Sans"/>
              <a:sym typeface="DM Sans"/>
            </a:endParaRPr>
          </a:p>
        </p:txBody>
      </p:sp>
      <p:sp>
        <p:nvSpPr>
          <p:cNvPr id="705" name="Google Shape;705;p8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86"/>
          <p:cNvPicPr preferRelativeResize="0"/>
          <p:nvPr/>
        </p:nvPicPr>
        <p:blipFill rotWithShape="1">
          <a:blip r:embed="rId3">
            <a:alphaModFix/>
          </a:blip>
          <a:srcRect b="22203" l="0" r="0" t="0"/>
          <a:stretch/>
        </p:blipFill>
        <p:spPr>
          <a:xfrm>
            <a:off x="4502475" y="141300"/>
            <a:ext cx="4459677" cy="4860911"/>
          </a:xfrm>
          <a:prstGeom prst="rect">
            <a:avLst/>
          </a:prstGeom>
          <a:noFill/>
          <a:ln>
            <a:noFill/>
          </a:ln>
        </p:spPr>
      </p:pic>
      <p:pic>
        <p:nvPicPr>
          <p:cNvPr id="711" name="Google Shape;711;p86"/>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712" name="Google Shape;712;p86"/>
          <p:cNvPicPr preferRelativeResize="0"/>
          <p:nvPr/>
        </p:nvPicPr>
        <p:blipFill rotWithShape="1">
          <a:blip r:embed="rId5">
            <a:alphaModFix/>
          </a:blip>
          <a:srcRect b="0" l="0" r="0" t="0"/>
          <a:stretch/>
        </p:blipFill>
        <p:spPr>
          <a:xfrm>
            <a:off x="134175" y="192850"/>
            <a:ext cx="4222400" cy="4757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Sintaxis</a:t>
            </a:r>
            <a:r>
              <a:rPr b="1" lang="es" sz="4000">
                <a:solidFill>
                  <a:schemeClr val="lt1"/>
                </a:solidFill>
                <a:latin typeface="DM Sans"/>
                <a:ea typeface="DM Sans"/>
                <a:cs typeface="DM Sans"/>
                <a:sym typeface="DM Sans"/>
              </a:rPr>
              <a:t> de CSS</a:t>
            </a:r>
            <a:endParaRPr b="1" sz="4000">
              <a:solidFill>
                <a:srgbClr val="EA90FF"/>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8"/>
          <p:cNvSpPr/>
          <p:nvPr/>
        </p:nvSpPr>
        <p:spPr>
          <a:xfrm>
            <a:off x="3872300" y="2222850"/>
            <a:ext cx="1358400" cy="697800"/>
          </a:xfrm>
          <a:prstGeom prst="rightArrow">
            <a:avLst>
              <a:gd fmla="val 50000" name="adj1"/>
              <a:gd fmla="val 50000" name="adj2"/>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6"/>
              </a:highlight>
              <a:latin typeface="Arial"/>
              <a:ea typeface="Arial"/>
              <a:cs typeface="Arial"/>
              <a:sym typeface="Arial"/>
            </a:endParaRPr>
          </a:p>
        </p:txBody>
      </p:sp>
      <p:sp>
        <p:nvSpPr>
          <p:cNvPr id="723" name="Google Shape;723;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Sintaxis</a:t>
            </a:r>
            <a:endParaRPr b="1" sz="4000">
              <a:solidFill>
                <a:schemeClr val="dk1"/>
              </a:solidFill>
              <a:latin typeface="DM Sans"/>
              <a:ea typeface="DM Sans"/>
              <a:cs typeface="DM Sans"/>
              <a:sym typeface="DM Sans"/>
            </a:endParaRPr>
          </a:p>
        </p:txBody>
      </p:sp>
      <p:sp>
        <p:nvSpPr>
          <p:cNvPr id="724" name="Google Shape;724;p88"/>
          <p:cNvSpPr txBox="1"/>
          <p:nvPr/>
        </p:nvSpPr>
        <p:spPr>
          <a:xfrm>
            <a:off x="135800" y="1797350"/>
            <a:ext cx="3421200" cy="1933500"/>
          </a:xfrm>
          <a:prstGeom prst="rect">
            <a:avLst/>
          </a:prstGeom>
          <a:solidFill>
            <a:srgbClr val="E8E7E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rgbClr val="0451A5"/>
                </a:solidFill>
                <a:latin typeface="Consolas"/>
                <a:ea typeface="Consolas"/>
                <a:cs typeface="Consolas"/>
                <a:sym typeface="Consolas"/>
              </a:rPr>
              <a:t>selector</a:t>
            </a:r>
            <a:r>
              <a:rPr b="1" i="0" lang="es" sz="2000" u="none" cap="none" strike="noStrike">
                <a:solidFill>
                  <a:schemeClr val="dk1"/>
                </a:solidFill>
                <a:latin typeface="Consolas"/>
                <a:ea typeface="Consolas"/>
                <a:cs typeface="Consolas"/>
                <a:sym typeface="Consolas"/>
              </a:rPr>
              <a:t> {</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chemeClr val="dk1"/>
                </a:solidFill>
                <a:latin typeface="Consolas"/>
                <a:ea typeface="Consolas"/>
                <a:cs typeface="Consolas"/>
                <a:sym typeface="Consolas"/>
              </a:rPr>
              <a:t>   </a:t>
            </a:r>
            <a:r>
              <a:rPr b="1" i="0" lang="es" sz="2000" u="none" cap="none" strike="noStrike">
                <a:solidFill>
                  <a:srgbClr val="C92121"/>
                </a:solidFill>
                <a:latin typeface="Consolas"/>
                <a:ea typeface="Consolas"/>
                <a:cs typeface="Consolas"/>
                <a:sym typeface="Consolas"/>
              </a:rPr>
              <a:t>propiedad1</a:t>
            </a:r>
            <a:r>
              <a:rPr b="1" i="0" lang="es" sz="2000" u="none" cap="none" strike="noStrike">
                <a:solidFill>
                  <a:schemeClr val="dk1"/>
                </a:solidFill>
                <a:latin typeface="Consolas"/>
                <a:ea typeface="Consolas"/>
                <a:cs typeface="Consolas"/>
                <a:sym typeface="Consolas"/>
              </a:rPr>
              <a:t>: valor;</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chemeClr val="dk1"/>
                </a:solidFill>
                <a:latin typeface="Consolas"/>
                <a:ea typeface="Consolas"/>
                <a:cs typeface="Consolas"/>
                <a:sym typeface="Consolas"/>
              </a:rPr>
              <a:t>   </a:t>
            </a:r>
            <a:r>
              <a:rPr b="1" lang="es" sz="2000">
                <a:solidFill>
                  <a:srgbClr val="C92121"/>
                </a:solidFill>
                <a:latin typeface="Consolas"/>
                <a:ea typeface="Consolas"/>
                <a:cs typeface="Consolas"/>
                <a:sym typeface="Consolas"/>
              </a:rPr>
              <a:t>propiedad2</a:t>
            </a:r>
            <a:r>
              <a:rPr b="1" i="0" lang="es" sz="2000" u="none" cap="none" strike="noStrike">
                <a:solidFill>
                  <a:schemeClr val="dk1"/>
                </a:solidFill>
                <a:latin typeface="Consolas"/>
                <a:ea typeface="Consolas"/>
                <a:cs typeface="Consolas"/>
                <a:sym typeface="Consolas"/>
              </a:rPr>
              <a:t>: valor;</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chemeClr val="dk1"/>
                </a:solidFill>
                <a:latin typeface="Consolas"/>
                <a:ea typeface="Consolas"/>
                <a:cs typeface="Consolas"/>
                <a:sym typeface="Consolas"/>
              </a:rPr>
              <a:t>}</a:t>
            </a:r>
            <a:endParaRPr b="1" i="0" sz="20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88"/>
          <p:cNvSpPr txBox="1"/>
          <p:nvPr/>
        </p:nvSpPr>
        <p:spPr>
          <a:xfrm>
            <a:off x="5546000" y="1797350"/>
            <a:ext cx="3421200" cy="1933500"/>
          </a:xfrm>
          <a:prstGeom prst="rect">
            <a:avLst/>
          </a:prstGeom>
          <a:solidFill>
            <a:srgbClr val="E8E7E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s" sz="2000" u="none" cap="none" strike="noStrike">
                <a:solidFill>
                  <a:srgbClr val="0451A5"/>
                </a:solidFill>
                <a:latin typeface="Consolas"/>
                <a:ea typeface="Consolas"/>
                <a:cs typeface="Consolas"/>
                <a:sym typeface="Consolas"/>
              </a:rPr>
              <a:t>h1</a:t>
            </a:r>
            <a:r>
              <a:rPr b="1" i="0" lang="es" sz="2000" u="none" cap="none" strike="noStrike">
                <a:solidFill>
                  <a:srgbClr val="0000FF"/>
                </a:solidFill>
                <a:latin typeface="Consolas"/>
                <a:ea typeface="Consolas"/>
                <a:cs typeface="Consolas"/>
                <a:sym typeface="Consolas"/>
              </a:rPr>
              <a:t> </a:t>
            </a:r>
            <a:r>
              <a:rPr b="1" i="0" lang="es" sz="2000" u="none" cap="none" strike="noStrike">
                <a:solidFill>
                  <a:schemeClr val="dk1"/>
                </a:solidFill>
                <a:latin typeface="Consolas"/>
                <a:ea typeface="Consolas"/>
                <a:cs typeface="Consolas"/>
                <a:sym typeface="Consolas"/>
              </a:rPr>
              <a:t>{</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000" u="none" cap="none" strike="noStrike">
                <a:solidFill>
                  <a:schemeClr val="dk1"/>
                </a:solidFill>
                <a:latin typeface="Consolas"/>
                <a:ea typeface="Consolas"/>
                <a:cs typeface="Consolas"/>
                <a:sym typeface="Consolas"/>
              </a:rPr>
              <a:t>   </a:t>
            </a:r>
            <a:r>
              <a:rPr b="1" lang="es" sz="2000">
                <a:solidFill>
                  <a:srgbClr val="C92121"/>
                </a:solidFill>
                <a:latin typeface="Consolas"/>
                <a:ea typeface="Consolas"/>
                <a:cs typeface="Consolas"/>
                <a:sym typeface="Consolas"/>
              </a:rPr>
              <a:t>color</a:t>
            </a:r>
            <a:r>
              <a:rPr b="1" i="0" lang="es" sz="2000" u="none" cap="none" strike="noStrike">
                <a:solidFill>
                  <a:schemeClr val="dk1"/>
                </a:solidFill>
                <a:latin typeface="Consolas"/>
                <a:ea typeface="Consolas"/>
                <a:cs typeface="Consolas"/>
                <a:sym typeface="Consolas"/>
              </a:rPr>
              <a:t>: red;</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000" u="none" cap="none" strike="noStrike">
                <a:solidFill>
                  <a:schemeClr val="dk1"/>
                </a:solidFill>
                <a:latin typeface="Consolas"/>
                <a:ea typeface="Consolas"/>
                <a:cs typeface="Consolas"/>
                <a:sym typeface="Consolas"/>
              </a:rPr>
              <a:t>}</a:t>
            </a:r>
            <a:endParaRPr b="1" i="0" sz="20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88"/>
          <p:cNvSpPr txBox="1"/>
          <p:nvPr/>
        </p:nvSpPr>
        <p:spPr>
          <a:xfrm>
            <a:off x="3803950" y="2360100"/>
            <a:ext cx="1358400" cy="42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s" sz="1800" u="none" cap="none" strike="noStrike">
                <a:solidFill>
                  <a:srgbClr val="000000"/>
                </a:solidFill>
                <a:latin typeface="DM Sans"/>
                <a:ea typeface="DM Sans"/>
                <a:cs typeface="DM Sans"/>
                <a:sym typeface="DM Sans"/>
              </a:rPr>
              <a:t>Ejemplo</a:t>
            </a:r>
            <a:endParaRPr b="1" i="0" sz="1800" u="none" cap="none" strike="noStrike">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Enlaces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Reglas sintácticas</a:t>
            </a:r>
            <a:endParaRPr b="1" sz="4000">
              <a:solidFill>
                <a:schemeClr val="dk1"/>
              </a:solidFill>
              <a:latin typeface="DM Sans"/>
              <a:ea typeface="DM Sans"/>
              <a:cs typeface="DM Sans"/>
              <a:sym typeface="DM Sans"/>
            </a:endParaRPr>
          </a:p>
        </p:txBody>
      </p:sp>
      <p:sp>
        <p:nvSpPr>
          <p:cNvPr id="732" name="Google Shape;732;p89"/>
          <p:cNvSpPr/>
          <p:nvPr/>
        </p:nvSpPr>
        <p:spPr>
          <a:xfrm>
            <a:off x="532950" y="1422912"/>
            <a:ext cx="8031300" cy="2704500"/>
          </a:xfrm>
          <a:prstGeom prst="roundRect">
            <a:avLst>
              <a:gd fmla="val 16667" name="adj"/>
            </a:avLst>
          </a:prstGeom>
          <a:solidFill>
            <a:schemeClr val="lt2"/>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EA90FF"/>
                </a:solidFill>
                <a:latin typeface="DM Sans"/>
                <a:ea typeface="DM Sans"/>
                <a:cs typeface="DM Sans"/>
                <a:sym typeface="DM Sans"/>
              </a:rPr>
              <a:t>✓</a:t>
            </a:r>
            <a:r>
              <a:rPr lang="es" sz="1800">
                <a:solidFill>
                  <a:schemeClr val="dk1"/>
                </a:solidFill>
                <a:latin typeface="DM Sans"/>
                <a:ea typeface="DM Sans"/>
                <a:cs typeface="DM Sans"/>
                <a:sym typeface="DM Sans"/>
              </a:rPr>
              <a:t> Cada declaración CSS está formada por un par </a:t>
            </a:r>
            <a:r>
              <a:rPr b="1" lang="es" sz="1800">
                <a:solidFill>
                  <a:srgbClr val="CC0000"/>
                </a:solidFill>
                <a:latin typeface="DM Sans"/>
                <a:ea typeface="DM Sans"/>
                <a:cs typeface="DM Sans"/>
                <a:sym typeface="DM Sans"/>
              </a:rPr>
              <a:t>propiedad</a:t>
            </a:r>
            <a:r>
              <a:rPr b="1" lang="es" sz="1800">
                <a:solidFill>
                  <a:schemeClr val="dk1"/>
                </a:solidFill>
                <a:latin typeface="DM Sans"/>
                <a:ea typeface="DM Sans"/>
                <a:cs typeface="DM Sans"/>
                <a:sym typeface="DM Sans"/>
              </a:rPr>
              <a:t>: valor;</a:t>
            </a:r>
            <a:r>
              <a:rPr lang="es" sz="1800">
                <a:solidFill>
                  <a:schemeClr val="dk1"/>
                </a:solidFill>
                <a:latin typeface="DM Sans"/>
                <a:ea typeface="DM Sans"/>
                <a:cs typeface="DM Sans"/>
                <a:sym typeface="DM Sans"/>
              </a:rPr>
              <a:t> </a:t>
            </a:r>
            <a:endParaRPr sz="180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800">
                <a:solidFill>
                  <a:srgbClr val="EA90FF"/>
                </a:solidFill>
                <a:latin typeface="DM Sans"/>
                <a:ea typeface="DM Sans"/>
                <a:cs typeface="DM Sans"/>
                <a:sym typeface="DM Sans"/>
              </a:rPr>
              <a:t>✓</a:t>
            </a:r>
            <a:r>
              <a:rPr lang="es" sz="1800">
                <a:solidFill>
                  <a:schemeClr val="dk1"/>
                </a:solidFill>
                <a:latin typeface="DM Sans"/>
                <a:ea typeface="DM Sans"/>
                <a:cs typeface="DM Sans"/>
                <a:sym typeface="DM Sans"/>
              </a:rPr>
              <a:t> No se ve afectado por el espacio en blanco. Las propiedades se pueden escribir de corrido o una debajo de la otra.</a:t>
            </a:r>
            <a:endParaRPr sz="180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800">
                <a:solidFill>
                  <a:srgbClr val="EA90FF"/>
                </a:solidFill>
                <a:latin typeface="DM Sans"/>
                <a:ea typeface="DM Sans"/>
                <a:cs typeface="DM Sans"/>
                <a:sym typeface="DM Sans"/>
              </a:rPr>
              <a:t>✓</a:t>
            </a:r>
            <a:r>
              <a:rPr lang="es" sz="1800">
                <a:solidFill>
                  <a:schemeClr val="dk1"/>
                </a:solidFill>
                <a:latin typeface="DM Sans"/>
                <a:ea typeface="DM Sans"/>
                <a:cs typeface="DM Sans"/>
                <a:sym typeface="DM Sans"/>
              </a:rPr>
              <a:t> Siempre que la propiedad represente un número, el valor debe indicar en qué unidad se expresa.</a:t>
            </a:r>
            <a:r>
              <a:rPr lang="es" sz="2000">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Padres </a:t>
            </a:r>
            <a:r>
              <a:rPr b="1" lang="es" sz="4000">
                <a:solidFill>
                  <a:schemeClr val="lt1"/>
                </a:solidFill>
                <a:latin typeface="DM Sans"/>
                <a:ea typeface="DM Sans"/>
                <a:cs typeface="DM Sans"/>
                <a:sym typeface="DM Sans"/>
              </a:rPr>
              <a:t>e</a:t>
            </a:r>
            <a:r>
              <a:rPr b="1" lang="es" sz="4000">
                <a:solidFill>
                  <a:srgbClr val="83AEFB"/>
                </a:solidFill>
                <a:latin typeface="DM Sans"/>
                <a:ea typeface="DM Sans"/>
                <a:cs typeface="DM Sans"/>
                <a:sym typeface="DM Sans"/>
              </a:rPr>
              <a:t> hijos</a:t>
            </a:r>
            <a:endParaRPr b="1" sz="4000">
              <a:solidFill>
                <a:srgbClr val="83AEFB"/>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1"/>
          <p:cNvSpPr txBox="1"/>
          <p:nvPr/>
        </p:nvSpPr>
        <p:spPr>
          <a:xfrm>
            <a:off x="375800" y="797925"/>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Padres e hijos</a:t>
            </a:r>
            <a:endParaRPr b="1" sz="4000">
              <a:solidFill>
                <a:schemeClr val="dk1"/>
              </a:solidFill>
              <a:latin typeface="DM Sans"/>
              <a:ea typeface="DM Sans"/>
              <a:cs typeface="DM Sans"/>
              <a:sym typeface="DM Sans"/>
            </a:endParaRPr>
          </a:p>
        </p:txBody>
      </p:sp>
      <p:sp>
        <p:nvSpPr>
          <p:cNvPr id="743" name="Google Shape;743;p91"/>
          <p:cNvSpPr txBox="1"/>
          <p:nvPr/>
        </p:nvSpPr>
        <p:spPr>
          <a:xfrm>
            <a:off x="503225" y="1729125"/>
            <a:ext cx="2826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900"/>
              <a:buFont typeface="Arial"/>
              <a:buNone/>
            </a:pPr>
            <a:r>
              <a:rPr lang="es" sz="1350">
                <a:solidFill>
                  <a:schemeClr val="dk1"/>
                </a:solidFill>
                <a:latin typeface="DM Sans"/>
                <a:ea typeface="DM Sans"/>
                <a:cs typeface="DM Sans"/>
                <a:sym typeface="DM Sans"/>
              </a:rPr>
              <a:t>Cuando tienes </a:t>
            </a:r>
            <a:r>
              <a:rPr lang="es" sz="1350">
                <a:solidFill>
                  <a:schemeClr val="dk1"/>
                </a:solidFill>
                <a:highlight>
                  <a:srgbClr val="EAFF6A"/>
                </a:highlight>
                <a:latin typeface="DM Sans"/>
                <a:ea typeface="DM Sans"/>
                <a:cs typeface="DM Sans"/>
                <a:sym typeface="DM Sans"/>
              </a:rPr>
              <a:t>una etiqueta anidada dentro de otra</a:t>
            </a:r>
            <a:r>
              <a:rPr lang="es" sz="1350">
                <a:solidFill>
                  <a:schemeClr val="dk1"/>
                </a:solidFill>
                <a:latin typeface="DM Sans"/>
                <a:ea typeface="DM Sans"/>
                <a:cs typeface="DM Sans"/>
                <a:sym typeface="DM Sans"/>
              </a:rPr>
              <a:t>, lo que haces es aplicar el concepto de </a:t>
            </a:r>
            <a:r>
              <a:rPr lang="es" sz="1350">
                <a:solidFill>
                  <a:schemeClr val="dk1"/>
                </a:solidFill>
                <a:highlight>
                  <a:srgbClr val="EAFF6A"/>
                </a:highlight>
                <a:latin typeface="DM Sans"/>
                <a:ea typeface="DM Sans"/>
                <a:cs typeface="DM Sans"/>
                <a:sym typeface="DM Sans"/>
              </a:rPr>
              <a:t>padres e hijos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9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900"/>
              <a:buFont typeface="Arial"/>
              <a:buNone/>
            </a:pPr>
            <a:r>
              <a:rPr lang="es" sz="1350">
                <a:solidFill>
                  <a:schemeClr val="dk1"/>
                </a:solidFill>
                <a:latin typeface="DM Sans"/>
                <a:ea typeface="DM Sans"/>
                <a:cs typeface="DM Sans"/>
                <a:sym typeface="DM Sans"/>
              </a:rPr>
              <a:t>En este caso, </a:t>
            </a:r>
            <a:r>
              <a:rPr b="1" lang="es" sz="1350">
                <a:solidFill>
                  <a:schemeClr val="dk1"/>
                </a:solidFill>
                <a:latin typeface="DM Sans"/>
                <a:ea typeface="DM Sans"/>
                <a:cs typeface="DM Sans"/>
                <a:sym typeface="DM Sans"/>
              </a:rPr>
              <a:t>section </a:t>
            </a:r>
            <a:r>
              <a:rPr lang="es" sz="1350">
                <a:solidFill>
                  <a:schemeClr val="dk1"/>
                </a:solidFill>
                <a:latin typeface="DM Sans"/>
                <a:ea typeface="DM Sans"/>
                <a:cs typeface="DM Sans"/>
                <a:sym typeface="DM Sans"/>
              </a:rPr>
              <a:t>es padre de </a:t>
            </a:r>
            <a:r>
              <a:rPr b="1" lang="es" sz="1350">
                <a:solidFill>
                  <a:schemeClr val="dk1"/>
                </a:solidFill>
                <a:latin typeface="DM Sans"/>
                <a:ea typeface="DM Sans"/>
                <a:cs typeface="DM Sans"/>
                <a:sym typeface="DM Sans"/>
              </a:rPr>
              <a:t>article </a:t>
            </a:r>
            <a:r>
              <a:rPr lang="es" sz="1350">
                <a:solidFill>
                  <a:schemeClr val="dk1"/>
                </a:solidFill>
                <a:latin typeface="DM Sans"/>
                <a:ea typeface="DM Sans"/>
                <a:cs typeface="DM Sans"/>
                <a:sym typeface="DM Sans"/>
              </a:rPr>
              <a:t>y, a su vez, </a:t>
            </a:r>
            <a:r>
              <a:rPr b="1" lang="es" sz="1350">
                <a:solidFill>
                  <a:schemeClr val="dk1"/>
                </a:solidFill>
                <a:latin typeface="DM Sans"/>
                <a:ea typeface="DM Sans"/>
                <a:cs typeface="DM Sans"/>
                <a:sym typeface="DM Sans"/>
              </a:rPr>
              <a:t>article </a:t>
            </a:r>
            <a:r>
              <a:rPr lang="es" sz="1350">
                <a:solidFill>
                  <a:schemeClr val="dk1"/>
                </a:solidFill>
                <a:latin typeface="DM Sans"/>
                <a:ea typeface="DM Sans"/>
                <a:cs typeface="DM Sans"/>
                <a:sym typeface="DM Sans"/>
              </a:rPr>
              <a:t>es padre del </a:t>
            </a:r>
            <a:r>
              <a:rPr b="1" lang="es" sz="1350">
                <a:solidFill>
                  <a:schemeClr val="dk1"/>
                </a:solidFill>
                <a:latin typeface="DM Sans"/>
                <a:ea typeface="DM Sans"/>
                <a:cs typeface="DM Sans"/>
                <a:sym typeface="DM Sans"/>
              </a:rPr>
              <a:t>h2</a:t>
            </a:r>
            <a:r>
              <a:rPr lang="es" sz="1350">
                <a:solidFill>
                  <a:schemeClr val="dk1"/>
                </a:solidFill>
                <a:latin typeface="DM Sans"/>
                <a:ea typeface="DM Sans"/>
                <a:cs typeface="DM Sans"/>
                <a:sym typeface="DM Sans"/>
              </a:rPr>
              <a:t> y del </a:t>
            </a:r>
            <a:r>
              <a:rPr b="1" lang="es" sz="1350">
                <a:solidFill>
                  <a:schemeClr val="dk1"/>
                </a:solidFill>
                <a:latin typeface="DM Sans"/>
                <a:ea typeface="DM Sans"/>
                <a:cs typeface="DM Sans"/>
                <a:sym typeface="DM Sans"/>
              </a:rPr>
              <a:t>p</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graphicFrame>
        <p:nvGraphicFramePr>
          <p:cNvPr id="744" name="Google Shape;744;p91"/>
          <p:cNvGraphicFramePr/>
          <p:nvPr/>
        </p:nvGraphicFramePr>
        <p:xfrm>
          <a:off x="4453675" y="973726"/>
          <a:ext cx="3000000" cy="3000000"/>
        </p:xfrm>
        <a:graphic>
          <a:graphicData uri="http://schemas.openxmlformats.org/drawingml/2006/table">
            <a:tbl>
              <a:tblPr>
                <a:noFill/>
                <a:tableStyleId>{906A5A35-14C0-4A87-8A34-61DE7B4E7E49}</a:tableStyleId>
              </a:tblPr>
              <a:tblGrid>
                <a:gridCol w="4254775"/>
              </a:tblGrid>
              <a:tr h="3303100">
                <a:tc>
                  <a:txBody>
                    <a:bodyPr/>
                    <a:lstStyle/>
                    <a:p>
                      <a:pPr indent="0" lvl="0" marL="0" marR="0" rtl="0" algn="l">
                        <a:lnSpc>
                          <a:spcPct val="100000"/>
                        </a:lnSpc>
                        <a:spcBef>
                          <a:spcPts val="0"/>
                        </a:spcBef>
                        <a:spcAft>
                          <a:spcPts val="0"/>
                        </a:spcAft>
                        <a:buClr>
                          <a:schemeClr val="dk1"/>
                        </a:buClr>
                        <a:buSzPts val="1100"/>
                        <a:buFont typeface="Arial"/>
                        <a:buNone/>
                      </a:pPr>
                      <a:r>
                        <a:rPr lang="es" sz="1250" u="none" cap="none" strike="noStrike">
                          <a:solidFill>
                            <a:srgbClr val="D9D9D9"/>
                          </a:solidFill>
                          <a:latin typeface="Consolas"/>
                          <a:ea typeface="Consolas"/>
                          <a:cs typeface="Consolas"/>
                          <a:sym typeface="Consolas"/>
                        </a:rPr>
                        <a:t>&lt;</a:t>
                      </a:r>
                      <a:r>
                        <a:rPr lang="es" sz="1250">
                          <a:solidFill>
                            <a:srgbClr val="E06666"/>
                          </a:solidFill>
                          <a:latin typeface="Consolas"/>
                          <a:ea typeface="Consolas"/>
                          <a:cs typeface="Consolas"/>
                          <a:sym typeface="Consolas"/>
                        </a:rPr>
                        <a:t>section</a:t>
                      </a:r>
                      <a:r>
                        <a:rPr lang="es" sz="1250">
                          <a:solidFill>
                            <a:srgbClr val="D9D9D9"/>
                          </a:solidFill>
                          <a:latin typeface="Consolas"/>
                          <a:ea typeface="Consolas"/>
                          <a:cs typeface="Consolas"/>
                          <a:sym typeface="Consolas"/>
                        </a:rPr>
                        <a:t>&gt;</a:t>
                      </a:r>
                      <a:endParaRPr sz="125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250">
                          <a:solidFill>
                            <a:srgbClr val="D9D9D9"/>
                          </a:solidFill>
                          <a:latin typeface="Consolas"/>
                          <a:ea typeface="Consolas"/>
                          <a:cs typeface="Consolas"/>
                          <a:sym typeface="Consolas"/>
                        </a:rPr>
                        <a:t>        &lt;</a:t>
                      </a:r>
                      <a:r>
                        <a:rPr lang="es" sz="1250">
                          <a:solidFill>
                            <a:srgbClr val="E06666"/>
                          </a:solidFill>
                          <a:latin typeface="Consolas"/>
                          <a:ea typeface="Consolas"/>
                          <a:cs typeface="Consolas"/>
                          <a:sym typeface="Consolas"/>
                        </a:rPr>
                        <a:t>article</a:t>
                      </a:r>
                      <a:r>
                        <a:rPr lang="es" sz="1250">
                          <a:solidFill>
                            <a:srgbClr val="D9D9D9"/>
                          </a:solidFill>
                          <a:latin typeface="Consolas"/>
                          <a:ea typeface="Consolas"/>
                          <a:cs typeface="Consolas"/>
                          <a:sym typeface="Consolas"/>
                        </a:rPr>
                        <a:t>&gt;</a:t>
                      </a:r>
                      <a:r>
                        <a:rPr lang="es" sz="1250" u="none" cap="none" strike="noStrike">
                          <a:solidFill>
                            <a:srgbClr val="D9D9D9"/>
                          </a:solidFill>
                          <a:latin typeface="Consolas"/>
                          <a:ea typeface="Consolas"/>
                          <a:cs typeface="Consolas"/>
                          <a:sym typeface="Consolas"/>
                        </a:rPr>
                        <a:t> </a:t>
                      </a:r>
                      <a:endParaRPr sz="125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250">
                          <a:solidFill>
                            <a:srgbClr val="D9D9D9"/>
                          </a:solidFill>
                          <a:latin typeface="Consolas"/>
                          <a:ea typeface="Consolas"/>
                          <a:cs typeface="Consolas"/>
                          <a:sym typeface="Consolas"/>
                        </a:rPr>
                        <a:t>               &lt;</a:t>
                      </a:r>
                      <a:r>
                        <a:rPr lang="es" sz="1250">
                          <a:solidFill>
                            <a:srgbClr val="E06666"/>
                          </a:solidFill>
                          <a:latin typeface="Consolas"/>
                          <a:ea typeface="Consolas"/>
                          <a:cs typeface="Consolas"/>
                          <a:sym typeface="Consolas"/>
                        </a:rPr>
                        <a:t>h2</a:t>
                      </a:r>
                      <a:r>
                        <a:rPr lang="es" sz="1250">
                          <a:solidFill>
                            <a:srgbClr val="D9D9D9"/>
                          </a:solidFill>
                          <a:latin typeface="Consolas"/>
                          <a:ea typeface="Consolas"/>
                          <a:cs typeface="Consolas"/>
                          <a:sym typeface="Consolas"/>
                        </a:rPr>
                        <a:t>&gt; Título &lt;/</a:t>
                      </a:r>
                      <a:r>
                        <a:rPr lang="es" sz="1250">
                          <a:solidFill>
                            <a:srgbClr val="E06666"/>
                          </a:solidFill>
                          <a:latin typeface="Consolas"/>
                          <a:ea typeface="Consolas"/>
                          <a:cs typeface="Consolas"/>
                          <a:sym typeface="Consolas"/>
                        </a:rPr>
                        <a:t>h2</a:t>
                      </a:r>
                      <a:r>
                        <a:rPr lang="es" sz="1250">
                          <a:solidFill>
                            <a:srgbClr val="D9D9D9"/>
                          </a:solidFill>
                          <a:latin typeface="Consolas"/>
                          <a:ea typeface="Consolas"/>
                          <a:cs typeface="Consolas"/>
                          <a:sym typeface="Consolas"/>
                        </a:rPr>
                        <a:t>&gt;</a:t>
                      </a:r>
                      <a:endParaRPr sz="1250">
                        <a:solidFill>
                          <a:srgbClr val="D9D9D9"/>
                        </a:solidFill>
                        <a:latin typeface="Consolas"/>
                        <a:ea typeface="Consolas"/>
                        <a:cs typeface="Consolas"/>
                        <a:sym typeface="Consolas"/>
                      </a:endParaRPr>
                    </a:p>
                    <a:p>
                      <a:pPr indent="0" lvl="0" marL="1260000" marR="0" rtl="0" algn="l">
                        <a:lnSpc>
                          <a:spcPct val="100000"/>
                        </a:lnSpc>
                        <a:spcBef>
                          <a:spcPts val="0"/>
                        </a:spcBef>
                        <a:spcAft>
                          <a:spcPts val="0"/>
                        </a:spcAft>
                        <a:buClr>
                          <a:schemeClr val="dk1"/>
                        </a:buClr>
                        <a:buSzPts val="1100"/>
                        <a:buFont typeface="Arial"/>
                        <a:buNone/>
                      </a:pPr>
                      <a:r>
                        <a:rPr lang="es" sz="1250">
                          <a:solidFill>
                            <a:srgbClr val="D9D9D9"/>
                          </a:solidFill>
                          <a:latin typeface="Consolas"/>
                          <a:ea typeface="Consolas"/>
                          <a:cs typeface="Consolas"/>
                          <a:sym typeface="Consolas"/>
                        </a:rPr>
                        <a:t>&lt;</a:t>
                      </a:r>
                      <a:r>
                        <a:rPr lang="es" sz="1250">
                          <a:solidFill>
                            <a:srgbClr val="E06666"/>
                          </a:solidFill>
                          <a:latin typeface="Consolas"/>
                          <a:ea typeface="Consolas"/>
                          <a:cs typeface="Consolas"/>
                          <a:sym typeface="Consolas"/>
                        </a:rPr>
                        <a:t>p</a:t>
                      </a:r>
                      <a:r>
                        <a:rPr lang="es" sz="1250">
                          <a:solidFill>
                            <a:srgbClr val="D9D9D9"/>
                          </a:solidFill>
                          <a:latin typeface="Consolas"/>
                          <a:ea typeface="Consolas"/>
                          <a:cs typeface="Consolas"/>
                          <a:sym typeface="Consolas"/>
                        </a:rPr>
                        <a:t>&gt;  Lorem ipsum dolor sit amet, consectetur adipiscing elit, sed do eiusmod tempor incididunt ut labore et dolore magna aliqua. Ut enim ad minim veniam, quis nostrud exercitation ullamco laboris nisi ut aliquip ex ea commodo consequat.</a:t>
                      </a:r>
                      <a:br>
                        <a:rPr lang="es" sz="1250">
                          <a:solidFill>
                            <a:srgbClr val="D9D9D9"/>
                          </a:solidFill>
                          <a:latin typeface="Consolas"/>
                          <a:ea typeface="Consolas"/>
                          <a:cs typeface="Consolas"/>
                          <a:sym typeface="Consolas"/>
                        </a:rPr>
                      </a:br>
                      <a:r>
                        <a:rPr lang="es" sz="1250">
                          <a:solidFill>
                            <a:srgbClr val="D9D9D9"/>
                          </a:solidFill>
                          <a:latin typeface="Consolas"/>
                          <a:ea typeface="Consolas"/>
                          <a:cs typeface="Consolas"/>
                          <a:sym typeface="Consolas"/>
                        </a:rPr>
                        <a:t>&lt;/</a:t>
                      </a:r>
                      <a:r>
                        <a:rPr lang="es" sz="1250">
                          <a:solidFill>
                            <a:srgbClr val="E06666"/>
                          </a:solidFill>
                          <a:latin typeface="Consolas"/>
                          <a:ea typeface="Consolas"/>
                          <a:cs typeface="Consolas"/>
                          <a:sym typeface="Consolas"/>
                        </a:rPr>
                        <a:t>p</a:t>
                      </a:r>
                      <a:r>
                        <a:rPr lang="es" sz="1250">
                          <a:solidFill>
                            <a:srgbClr val="D9D9D9"/>
                          </a:solidFill>
                          <a:latin typeface="Consolas"/>
                          <a:ea typeface="Consolas"/>
                          <a:cs typeface="Consolas"/>
                          <a:sym typeface="Consolas"/>
                        </a:rPr>
                        <a:t>&gt; </a:t>
                      </a:r>
                      <a:endParaRPr sz="125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250">
                          <a:solidFill>
                            <a:srgbClr val="D9D9D9"/>
                          </a:solidFill>
                          <a:latin typeface="Consolas"/>
                          <a:ea typeface="Consolas"/>
                          <a:cs typeface="Consolas"/>
                          <a:sym typeface="Consolas"/>
                        </a:rPr>
                        <a:t>         &lt;</a:t>
                      </a:r>
                      <a:r>
                        <a:rPr lang="es" sz="1250">
                          <a:solidFill>
                            <a:srgbClr val="E06666"/>
                          </a:solidFill>
                          <a:latin typeface="Consolas"/>
                          <a:ea typeface="Consolas"/>
                          <a:cs typeface="Consolas"/>
                          <a:sym typeface="Consolas"/>
                        </a:rPr>
                        <a:t>article</a:t>
                      </a:r>
                      <a:r>
                        <a:rPr lang="es" sz="1250">
                          <a:solidFill>
                            <a:srgbClr val="D9D9D9"/>
                          </a:solidFill>
                          <a:latin typeface="Consolas"/>
                          <a:ea typeface="Consolas"/>
                          <a:cs typeface="Consolas"/>
                          <a:sym typeface="Consolas"/>
                        </a:rPr>
                        <a:t>&gt; </a:t>
                      </a:r>
                      <a:endParaRPr sz="125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250">
                          <a:solidFill>
                            <a:srgbClr val="D9D9D9"/>
                          </a:solidFill>
                          <a:latin typeface="Consolas"/>
                          <a:ea typeface="Consolas"/>
                          <a:cs typeface="Consolas"/>
                          <a:sym typeface="Consolas"/>
                        </a:rPr>
                        <a:t>&lt;</a:t>
                      </a:r>
                      <a:r>
                        <a:rPr lang="es" sz="1250">
                          <a:solidFill>
                            <a:srgbClr val="E06666"/>
                          </a:solidFill>
                          <a:latin typeface="Consolas"/>
                          <a:ea typeface="Consolas"/>
                          <a:cs typeface="Consolas"/>
                          <a:sym typeface="Consolas"/>
                        </a:rPr>
                        <a:t>section</a:t>
                      </a:r>
                      <a:r>
                        <a:rPr lang="es" sz="1250">
                          <a:solidFill>
                            <a:srgbClr val="D9D9D9"/>
                          </a:solidFill>
                          <a:latin typeface="Consolas"/>
                          <a:ea typeface="Consolas"/>
                          <a:cs typeface="Consolas"/>
                          <a:sym typeface="Consolas"/>
                        </a:rPr>
                        <a:t>&gt; </a:t>
                      </a:r>
                      <a:endParaRPr sz="125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600">
                          <a:solidFill>
                            <a:srgbClr val="D9D9D9"/>
                          </a:solidFill>
                          <a:latin typeface="Consolas"/>
                          <a:ea typeface="Consolas"/>
                          <a:cs typeface="Consolas"/>
                          <a:sym typeface="Consolas"/>
                        </a:rPr>
                        <a:t> </a:t>
                      </a:r>
                      <a:r>
                        <a:rPr lang="es" sz="1800">
                          <a:solidFill>
                            <a:srgbClr val="D9D9D9"/>
                          </a:solidFill>
                          <a:latin typeface="Consolas"/>
                          <a:ea typeface="Consolas"/>
                          <a:cs typeface="Consolas"/>
                          <a:sym typeface="Consolas"/>
                        </a:rPr>
                        <a:t> </a:t>
                      </a:r>
                      <a:r>
                        <a:rPr lang="es" sz="1800">
                          <a:solidFill>
                            <a:srgbClr val="D9D9D9"/>
                          </a:solidFill>
                          <a:latin typeface="Courier New"/>
                          <a:ea typeface="Courier New"/>
                          <a:cs typeface="Courier New"/>
                          <a:sym typeface="Courier New"/>
                        </a:rPr>
                        <a:t> </a:t>
                      </a:r>
                      <a:endParaRPr sz="1800" u="none" cap="none" strike="noStrike">
                        <a:solidFill>
                          <a:srgbClr val="D9D9D9"/>
                        </a:solidFill>
                        <a:latin typeface="Courier New"/>
                        <a:ea typeface="Courier New"/>
                        <a:cs typeface="Courier New"/>
                        <a:sym typeface="Courier New"/>
                      </a:endParaRPr>
                    </a:p>
                  </a:txBody>
                  <a:tcPr marT="63500" marB="63500" marR="63500" marL="63500">
                    <a:solidFill>
                      <a:srgbClr val="0C343D"/>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Padres e hijos</a:t>
            </a:r>
            <a:endParaRPr b="1" sz="4000">
              <a:solidFill>
                <a:schemeClr val="dk1"/>
              </a:solidFill>
              <a:latin typeface="DM Sans"/>
              <a:ea typeface="DM Sans"/>
              <a:cs typeface="DM Sans"/>
              <a:sym typeface="DM Sans"/>
            </a:endParaRPr>
          </a:p>
        </p:txBody>
      </p:sp>
      <p:sp>
        <p:nvSpPr>
          <p:cNvPr id="750" name="Google Shape;750;p92"/>
          <p:cNvSpPr txBox="1"/>
          <p:nvPr/>
        </p:nvSpPr>
        <p:spPr>
          <a:xfrm>
            <a:off x="573500" y="1607775"/>
            <a:ext cx="513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Esto habilita a agregar atributos específicos a “hijos”, sin alterar los del “padre”. </a:t>
            </a:r>
            <a:r>
              <a:rPr lang="es" sz="1350">
                <a:highlight>
                  <a:srgbClr val="EAFF6A"/>
                </a:highlight>
                <a:latin typeface="DM Sans"/>
                <a:ea typeface="DM Sans"/>
                <a:cs typeface="DM Sans"/>
                <a:sym typeface="DM Sans"/>
              </a:rPr>
              <a:t>Un padre puede tener muchos hijos</a:t>
            </a:r>
            <a:r>
              <a:rPr lang="es" sz="1350">
                <a:latin typeface="DM Sans"/>
                <a:ea typeface="DM Sans"/>
                <a:cs typeface="DM Sans"/>
                <a:sym typeface="DM Sans"/>
              </a:rPr>
              <a:t>, y todos ellos </a:t>
            </a:r>
            <a:r>
              <a:rPr lang="es" sz="1350">
                <a:highlight>
                  <a:srgbClr val="EAFF6A"/>
                </a:highlight>
                <a:latin typeface="DM Sans"/>
                <a:ea typeface="DM Sans"/>
                <a:cs typeface="DM Sans"/>
                <a:sym typeface="DM Sans"/>
              </a:rPr>
              <a:t>heredan sus características</a:t>
            </a:r>
            <a:r>
              <a:rPr lang="es" sz="1350">
                <a:latin typeface="DM Sans"/>
                <a:ea typeface="DM Sans"/>
                <a:cs typeface="DM Sans"/>
                <a:sym typeface="DM Sans"/>
              </a:rPr>
              <a:t>, pudiendo tener también </a:t>
            </a:r>
            <a:r>
              <a:rPr lang="es" sz="1350">
                <a:highlight>
                  <a:srgbClr val="EAFF6A"/>
                </a:highlight>
                <a:latin typeface="DM Sans"/>
                <a:ea typeface="DM Sans"/>
                <a:cs typeface="DM Sans"/>
                <a:sym typeface="DM Sans"/>
              </a:rPr>
              <a:t>características particulares.</a:t>
            </a:r>
            <a:endParaRPr sz="1350">
              <a:highlight>
                <a:srgbClr val="EAFF6A"/>
              </a:highlight>
              <a:latin typeface="DM Sans"/>
              <a:ea typeface="DM Sans"/>
              <a:cs typeface="DM Sans"/>
              <a:sym typeface="DM Sans"/>
            </a:endParaRPr>
          </a:p>
        </p:txBody>
      </p:sp>
      <p:cxnSp>
        <p:nvCxnSpPr>
          <p:cNvPr id="751" name="Google Shape;751;p92"/>
          <p:cNvCxnSpPr>
            <a:stCxn id="752" idx="3"/>
          </p:cNvCxnSpPr>
          <p:nvPr/>
        </p:nvCxnSpPr>
        <p:spPr>
          <a:xfrm>
            <a:off x="2887775" y="3172075"/>
            <a:ext cx="734400" cy="0"/>
          </a:xfrm>
          <a:prstGeom prst="straightConnector1">
            <a:avLst/>
          </a:prstGeom>
          <a:noFill/>
          <a:ln cap="flat" cmpd="sng" w="28575">
            <a:solidFill>
              <a:srgbClr val="EA90FF"/>
            </a:solidFill>
            <a:prstDash val="solid"/>
            <a:round/>
            <a:headEnd len="sm" w="sm" type="none"/>
            <a:tailEnd len="med" w="med" type="oval"/>
          </a:ln>
        </p:spPr>
      </p:cxnSp>
      <p:cxnSp>
        <p:nvCxnSpPr>
          <p:cNvPr id="753" name="Google Shape;753;p92"/>
          <p:cNvCxnSpPr/>
          <p:nvPr/>
        </p:nvCxnSpPr>
        <p:spPr>
          <a:xfrm>
            <a:off x="5023025" y="2647525"/>
            <a:ext cx="28500" cy="278400"/>
          </a:xfrm>
          <a:prstGeom prst="straightConnector1">
            <a:avLst/>
          </a:prstGeom>
          <a:noFill/>
          <a:ln cap="flat" cmpd="sng" w="28575">
            <a:solidFill>
              <a:srgbClr val="EA90FF"/>
            </a:solidFill>
            <a:prstDash val="solid"/>
            <a:round/>
            <a:headEnd len="sm" w="sm" type="none"/>
            <a:tailEnd len="med" w="med" type="oval"/>
          </a:ln>
        </p:spPr>
      </p:cxnSp>
      <p:sp>
        <p:nvSpPr>
          <p:cNvPr id="752" name="Google Shape;752;p92"/>
          <p:cNvSpPr txBox="1"/>
          <p:nvPr/>
        </p:nvSpPr>
        <p:spPr>
          <a:xfrm>
            <a:off x="1421975" y="2997625"/>
            <a:ext cx="14658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Selector </a:t>
            </a:r>
            <a:r>
              <a:rPr b="1" i="0" lang="es" sz="1350" u="none" cap="none" strike="noStrike">
                <a:solidFill>
                  <a:srgbClr val="000000"/>
                </a:solidFill>
                <a:latin typeface="DM Sans"/>
                <a:ea typeface="DM Sans"/>
                <a:cs typeface="DM Sans"/>
                <a:sym typeface="DM Sans"/>
              </a:rPr>
              <a:t>PADRE</a:t>
            </a:r>
            <a:endParaRPr b="1" i="0" sz="1350" u="none" cap="none" strike="noStrike">
              <a:solidFill>
                <a:srgbClr val="000000"/>
              </a:solidFill>
              <a:latin typeface="DM Sans"/>
              <a:ea typeface="DM Sans"/>
              <a:cs typeface="DM Sans"/>
              <a:sym typeface="DM Sans"/>
            </a:endParaRPr>
          </a:p>
        </p:txBody>
      </p:sp>
      <p:sp>
        <p:nvSpPr>
          <p:cNvPr id="754" name="Google Shape;754;p92"/>
          <p:cNvSpPr txBox="1"/>
          <p:nvPr/>
        </p:nvSpPr>
        <p:spPr>
          <a:xfrm>
            <a:off x="4377700" y="2347498"/>
            <a:ext cx="1959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Selector </a:t>
            </a:r>
            <a:r>
              <a:rPr b="1" i="0" lang="es" sz="1350" u="none" cap="none" strike="noStrike">
                <a:solidFill>
                  <a:srgbClr val="000000"/>
                </a:solidFill>
                <a:latin typeface="DM Sans"/>
                <a:ea typeface="DM Sans"/>
                <a:cs typeface="DM Sans"/>
                <a:sym typeface="DM Sans"/>
              </a:rPr>
              <a:t>HIJO</a:t>
            </a:r>
            <a:endParaRPr b="1" i="0" sz="1350" u="none" cap="none" strike="noStrike">
              <a:solidFill>
                <a:srgbClr val="000000"/>
              </a:solidFill>
              <a:latin typeface="DM Sans"/>
              <a:ea typeface="DM Sans"/>
              <a:cs typeface="DM Sans"/>
              <a:sym typeface="DM Sans"/>
            </a:endParaRPr>
          </a:p>
        </p:txBody>
      </p:sp>
      <p:sp>
        <p:nvSpPr>
          <p:cNvPr id="755" name="Google Shape;755;p92"/>
          <p:cNvSpPr txBox="1"/>
          <p:nvPr/>
        </p:nvSpPr>
        <p:spPr>
          <a:xfrm>
            <a:off x="3622275" y="2926225"/>
            <a:ext cx="4022700" cy="1596600"/>
          </a:xfrm>
          <a:prstGeom prst="rect">
            <a:avLst/>
          </a:prstGeom>
          <a:solidFill>
            <a:srgbClr val="E8E7E3"/>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lang="es" sz="1600">
                <a:solidFill>
                  <a:srgbClr val="0451A5"/>
                </a:solidFill>
                <a:latin typeface="Consolas"/>
                <a:ea typeface="Consolas"/>
                <a:cs typeface="Consolas"/>
                <a:sym typeface="Consolas"/>
              </a:rPr>
              <a:t>section article</a:t>
            </a:r>
            <a:r>
              <a:rPr b="1" i="0" lang="es" sz="1600" u="none" cap="none" strike="noStrike">
                <a:solidFill>
                  <a:srgbClr val="0000FF"/>
                </a:solidFill>
                <a:latin typeface="Consolas"/>
                <a:ea typeface="Consolas"/>
                <a:cs typeface="Consolas"/>
                <a:sym typeface="Consolas"/>
              </a:rPr>
              <a:t> </a:t>
            </a:r>
            <a:r>
              <a:rPr b="1" i="0" lang="es" sz="1600" u="none" cap="none" strike="noStrike">
                <a:solidFill>
                  <a:schemeClr val="dk1"/>
                </a:solidFill>
                <a:latin typeface="Consolas"/>
                <a:ea typeface="Consolas"/>
                <a:cs typeface="Consolas"/>
                <a:sym typeface="Consolas"/>
              </a:rPr>
              <a:t>{</a:t>
            </a:r>
            <a:endParaRPr b="1" i="0" sz="16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i="0" lang="es" sz="1600" u="none" cap="none" strike="noStrike">
                <a:solidFill>
                  <a:schemeClr val="dk1"/>
                </a:solidFill>
                <a:latin typeface="Consolas"/>
                <a:ea typeface="Consolas"/>
                <a:cs typeface="Consolas"/>
                <a:sym typeface="Consolas"/>
              </a:rPr>
              <a:t>   </a:t>
            </a:r>
            <a:r>
              <a:rPr b="1" lang="es" sz="1600">
                <a:solidFill>
                  <a:srgbClr val="C92121"/>
                </a:solidFill>
                <a:latin typeface="Consolas"/>
                <a:ea typeface="Consolas"/>
                <a:cs typeface="Consolas"/>
                <a:sym typeface="Consolas"/>
              </a:rPr>
              <a:t>background-color</a:t>
            </a:r>
            <a:r>
              <a:rPr b="1" i="0" lang="es" sz="1600" u="none" cap="none" strike="noStrike">
                <a:solidFill>
                  <a:schemeClr val="dk1"/>
                </a:solidFill>
                <a:latin typeface="Consolas"/>
                <a:ea typeface="Consolas"/>
                <a:cs typeface="Consolas"/>
                <a:sym typeface="Consolas"/>
              </a:rPr>
              <a:t>: </a:t>
            </a:r>
            <a:r>
              <a:rPr b="1" lang="es" sz="1600">
                <a:solidFill>
                  <a:schemeClr val="dk1"/>
                </a:solidFill>
                <a:latin typeface="Consolas"/>
                <a:ea typeface="Consolas"/>
                <a:cs typeface="Consolas"/>
                <a:sym typeface="Consolas"/>
              </a:rPr>
              <a:t>#cccccc</a:t>
            </a:r>
            <a:r>
              <a:rPr b="1" i="0" lang="es" sz="1600" u="none" cap="none" strike="noStrike">
                <a:solidFill>
                  <a:schemeClr val="dk1"/>
                </a:solidFill>
                <a:latin typeface="Consolas"/>
                <a:ea typeface="Consolas"/>
                <a:cs typeface="Consolas"/>
                <a:sym typeface="Consolas"/>
              </a:rPr>
              <a:t>;</a:t>
            </a:r>
            <a:endParaRPr b="1" i="0" sz="16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lang="es" sz="1600">
                <a:solidFill>
                  <a:schemeClr val="dk1"/>
                </a:solidFill>
                <a:latin typeface="Consolas"/>
                <a:ea typeface="Consolas"/>
                <a:cs typeface="Consolas"/>
                <a:sym typeface="Consolas"/>
              </a:rPr>
              <a:t>	width: 500px;</a:t>
            </a:r>
            <a:endParaRPr b="1" sz="1600">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lang="es" sz="1600">
                <a:solidFill>
                  <a:schemeClr val="dk1"/>
                </a:solidFill>
                <a:latin typeface="Consolas"/>
                <a:ea typeface="Consolas"/>
                <a:cs typeface="Consolas"/>
                <a:sym typeface="Consolas"/>
              </a:rPr>
              <a:t>	height: 500px;</a:t>
            </a:r>
            <a:endParaRPr b="1" sz="1600">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i="0" lang="es" sz="16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3"/>
          <p:cNvSpPr txBox="1"/>
          <p:nvPr/>
        </p:nvSpPr>
        <p:spPr>
          <a:xfrm>
            <a:off x="455125" y="4556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Padres e hijos</a:t>
            </a:r>
            <a:endParaRPr b="1" sz="4000">
              <a:solidFill>
                <a:schemeClr val="dk1"/>
              </a:solidFill>
              <a:latin typeface="DM Sans"/>
              <a:ea typeface="DM Sans"/>
              <a:cs typeface="DM Sans"/>
              <a:sym typeface="DM Sans"/>
            </a:endParaRPr>
          </a:p>
        </p:txBody>
      </p:sp>
      <p:sp>
        <p:nvSpPr>
          <p:cNvPr id="761" name="Google Shape;761;p93"/>
          <p:cNvSpPr txBox="1"/>
          <p:nvPr/>
        </p:nvSpPr>
        <p:spPr>
          <a:xfrm>
            <a:off x="555300" y="1103375"/>
            <a:ext cx="510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este caso, se observa la forma correcta de declarar cada estilo. Cuando quieres seleccionar una etiqueta, </a:t>
            </a:r>
            <a:r>
              <a:rPr lang="es" sz="1350">
                <a:highlight>
                  <a:srgbClr val="EAFF6A"/>
                </a:highlight>
                <a:latin typeface="DM Sans"/>
                <a:ea typeface="DM Sans"/>
                <a:cs typeface="DM Sans"/>
                <a:sym typeface="DM Sans"/>
              </a:rPr>
              <a:t>debes incluir la/s etiqueta/s padre/s para que las reglas sean más específicas a la hora de aplicar estilos.</a:t>
            </a:r>
            <a:endParaRPr sz="1350">
              <a:highlight>
                <a:srgbClr val="EAFF6A"/>
              </a:highlight>
              <a:latin typeface="DM Sans"/>
              <a:ea typeface="DM Sans"/>
              <a:cs typeface="DM Sans"/>
              <a:sym typeface="DM Sans"/>
            </a:endParaRPr>
          </a:p>
        </p:txBody>
      </p:sp>
      <p:graphicFrame>
        <p:nvGraphicFramePr>
          <p:cNvPr id="762" name="Google Shape;762;p93"/>
          <p:cNvGraphicFramePr/>
          <p:nvPr/>
        </p:nvGraphicFramePr>
        <p:xfrm>
          <a:off x="106125" y="2119166"/>
          <a:ext cx="3000000" cy="3000000"/>
        </p:xfrm>
        <a:graphic>
          <a:graphicData uri="http://schemas.openxmlformats.org/drawingml/2006/table">
            <a:tbl>
              <a:tblPr>
                <a:noFill/>
                <a:tableStyleId>{906A5A35-14C0-4A87-8A34-61DE7B4E7E49}</a:tableStyleId>
              </a:tblPr>
              <a:tblGrid>
                <a:gridCol w="4379700"/>
              </a:tblGrid>
              <a:tr h="2905225">
                <a:tc>
                  <a:txBody>
                    <a:bodyPr/>
                    <a:lstStyle/>
                    <a:p>
                      <a:pPr indent="0" lvl="0" marL="0" marR="0" rtl="0" algn="l">
                        <a:lnSpc>
                          <a:spcPct val="100000"/>
                        </a:lnSpc>
                        <a:spcBef>
                          <a:spcPts val="0"/>
                        </a:spcBef>
                        <a:spcAft>
                          <a:spcPts val="0"/>
                        </a:spcAft>
                        <a:buClr>
                          <a:schemeClr val="dk1"/>
                        </a:buClr>
                        <a:buSzPts val="1100"/>
                        <a:buFont typeface="Arial"/>
                        <a:buNone/>
                      </a:pPr>
                      <a:r>
                        <a:rPr lang="es" sz="1300" u="none" cap="none" strike="noStrike">
                          <a:solidFill>
                            <a:srgbClr val="D9D9D9"/>
                          </a:solidFill>
                          <a:latin typeface="Consolas"/>
                          <a:ea typeface="Consolas"/>
                          <a:cs typeface="Consolas"/>
                          <a:sym typeface="Consolas"/>
                        </a:rPr>
                        <a:t>&lt;</a:t>
                      </a:r>
                      <a:r>
                        <a:rPr lang="es" sz="1300">
                          <a:solidFill>
                            <a:srgbClr val="E06666"/>
                          </a:solidFill>
                          <a:latin typeface="Consolas"/>
                          <a:ea typeface="Consolas"/>
                          <a:cs typeface="Consolas"/>
                          <a:sym typeface="Consolas"/>
                        </a:rPr>
                        <a:t>section</a:t>
                      </a:r>
                      <a:r>
                        <a:rPr lang="es" sz="1300">
                          <a:solidFill>
                            <a:srgbClr val="D9D9D9"/>
                          </a:solidFill>
                          <a:latin typeface="Consolas"/>
                          <a:ea typeface="Consolas"/>
                          <a:cs typeface="Consolas"/>
                          <a:sym typeface="Consolas"/>
                        </a:rPr>
                        <a:t>&gt;</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        &lt;</a:t>
                      </a:r>
                      <a:r>
                        <a:rPr lang="es" sz="1300">
                          <a:solidFill>
                            <a:srgbClr val="E06666"/>
                          </a:solidFill>
                          <a:latin typeface="Consolas"/>
                          <a:ea typeface="Consolas"/>
                          <a:cs typeface="Consolas"/>
                          <a:sym typeface="Consolas"/>
                        </a:rPr>
                        <a:t>article</a:t>
                      </a:r>
                      <a:r>
                        <a:rPr lang="es" sz="1300">
                          <a:solidFill>
                            <a:srgbClr val="D9D9D9"/>
                          </a:solidFill>
                          <a:latin typeface="Consolas"/>
                          <a:ea typeface="Consolas"/>
                          <a:cs typeface="Consolas"/>
                          <a:sym typeface="Consolas"/>
                        </a:rPr>
                        <a:t>&gt;</a:t>
                      </a:r>
                      <a:r>
                        <a:rPr lang="es" sz="1300" u="none" cap="none" strike="noStrike">
                          <a:solidFill>
                            <a:srgbClr val="D9D9D9"/>
                          </a:solidFill>
                          <a:latin typeface="Consolas"/>
                          <a:ea typeface="Consolas"/>
                          <a:cs typeface="Consolas"/>
                          <a:sym typeface="Consolas"/>
                        </a:rPr>
                        <a:t> </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               &lt;</a:t>
                      </a:r>
                      <a:r>
                        <a:rPr lang="es" sz="1300">
                          <a:solidFill>
                            <a:srgbClr val="E06666"/>
                          </a:solidFill>
                          <a:latin typeface="Consolas"/>
                          <a:ea typeface="Consolas"/>
                          <a:cs typeface="Consolas"/>
                          <a:sym typeface="Consolas"/>
                        </a:rPr>
                        <a:t>h2</a:t>
                      </a:r>
                      <a:r>
                        <a:rPr lang="es" sz="1300">
                          <a:solidFill>
                            <a:srgbClr val="D9D9D9"/>
                          </a:solidFill>
                          <a:latin typeface="Consolas"/>
                          <a:ea typeface="Consolas"/>
                          <a:cs typeface="Consolas"/>
                          <a:sym typeface="Consolas"/>
                        </a:rPr>
                        <a:t>&gt; Título &lt;/</a:t>
                      </a:r>
                      <a:r>
                        <a:rPr lang="es" sz="1300">
                          <a:solidFill>
                            <a:srgbClr val="E06666"/>
                          </a:solidFill>
                          <a:latin typeface="Consolas"/>
                          <a:ea typeface="Consolas"/>
                          <a:cs typeface="Consolas"/>
                          <a:sym typeface="Consolas"/>
                        </a:rPr>
                        <a:t>h2</a:t>
                      </a:r>
                      <a:r>
                        <a:rPr lang="es" sz="1300">
                          <a:solidFill>
                            <a:srgbClr val="D9D9D9"/>
                          </a:solidFill>
                          <a:latin typeface="Consolas"/>
                          <a:ea typeface="Consolas"/>
                          <a:cs typeface="Consolas"/>
                          <a:sym typeface="Consolas"/>
                        </a:rPr>
                        <a:t>&gt;</a:t>
                      </a:r>
                      <a:endParaRPr sz="1300">
                        <a:solidFill>
                          <a:srgbClr val="D9D9D9"/>
                        </a:solidFill>
                        <a:latin typeface="Consolas"/>
                        <a:ea typeface="Consolas"/>
                        <a:cs typeface="Consolas"/>
                        <a:sym typeface="Consolas"/>
                      </a:endParaRPr>
                    </a:p>
                    <a:p>
                      <a:pPr indent="0" lvl="0" marL="126000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&lt;</a:t>
                      </a:r>
                      <a:r>
                        <a:rPr lang="es" sz="1300">
                          <a:solidFill>
                            <a:srgbClr val="E06666"/>
                          </a:solidFill>
                          <a:latin typeface="Consolas"/>
                          <a:ea typeface="Consolas"/>
                          <a:cs typeface="Consolas"/>
                          <a:sym typeface="Consolas"/>
                        </a:rPr>
                        <a:t>p</a:t>
                      </a:r>
                      <a:r>
                        <a:rPr lang="es" sz="1300">
                          <a:solidFill>
                            <a:srgbClr val="D9D9D9"/>
                          </a:solidFill>
                          <a:latin typeface="Consolas"/>
                          <a:ea typeface="Consolas"/>
                          <a:cs typeface="Consolas"/>
                          <a:sym typeface="Consolas"/>
                        </a:rPr>
                        <a:t>&gt;  Lorem ipsum dolor sit amet, consectetur adipiscing elit, sed do eiusmod tempor incididunt ut labore et dolore magna aliqua. Ut enim ad minim veniam, quis nostrud exercitation ullamco laboris nisi ut aliquip ex ea commodo consequat.</a:t>
                      </a:r>
                      <a:br>
                        <a:rPr lang="es" sz="1300">
                          <a:solidFill>
                            <a:srgbClr val="D9D9D9"/>
                          </a:solidFill>
                          <a:latin typeface="Consolas"/>
                          <a:ea typeface="Consolas"/>
                          <a:cs typeface="Consolas"/>
                          <a:sym typeface="Consolas"/>
                        </a:rPr>
                      </a:br>
                      <a:r>
                        <a:rPr lang="es" sz="1300">
                          <a:solidFill>
                            <a:srgbClr val="D9D9D9"/>
                          </a:solidFill>
                          <a:latin typeface="Consolas"/>
                          <a:ea typeface="Consolas"/>
                          <a:cs typeface="Consolas"/>
                          <a:sym typeface="Consolas"/>
                        </a:rPr>
                        <a:t>&lt;/</a:t>
                      </a:r>
                      <a:r>
                        <a:rPr lang="es" sz="1300">
                          <a:solidFill>
                            <a:srgbClr val="E06666"/>
                          </a:solidFill>
                          <a:latin typeface="Consolas"/>
                          <a:ea typeface="Consolas"/>
                          <a:cs typeface="Consolas"/>
                          <a:sym typeface="Consolas"/>
                        </a:rPr>
                        <a:t>p</a:t>
                      </a:r>
                      <a:r>
                        <a:rPr lang="es" sz="1300">
                          <a:solidFill>
                            <a:srgbClr val="D9D9D9"/>
                          </a:solidFill>
                          <a:latin typeface="Consolas"/>
                          <a:ea typeface="Consolas"/>
                          <a:cs typeface="Consolas"/>
                          <a:sym typeface="Consolas"/>
                        </a:rPr>
                        <a:t>&gt; </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         &lt;</a:t>
                      </a:r>
                      <a:r>
                        <a:rPr lang="es" sz="1300">
                          <a:solidFill>
                            <a:srgbClr val="E06666"/>
                          </a:solidFill>
                          <a:latin typeface="Consolas"/>
                          <a:ea typeface="Consolas"/>
                          <a:cs typeface="Consolas"/>
                          <a:sym typeface="Consolas"/>
                        </a:rPr>
                        <a:t>article</a:t>
                      </a:r>
                      <a:r>
                        <a:rPr lang="es" sz="1300">
                          <a:solidFill>
                            <a:srgbClr val="D9D9D9"/>
                          </a:solidFill>
                          <a:latin typeface="Consolas"/>
                          <a:ea typeface="Consolas"/>
                          <a:cs typeface="Consolas"/>
                          <a:sym typeface="Consolas"/>
                        </a:rPr>
                        <a:t>&gt; </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&lt;</a:t>
                      </a:r>
                      <a:r>
                        <a:rPr lang="es" sz="1300">
                          <a:solidFill>
                            <a:srgbClr val="E06666"/>
                          </a:solidFill>
                          <a:latin typeface="Consolas"/>
                          <a:ea typeface="Consolas"/>
                          <a:cs typeface="Consolas"/>
                          <a:sym typeface="Consolas"/>
                        </a:rPr>
                        <a:t>section</a:t>
                      </a:r>
                      <a:r>
                        <a:rPr lang="es" sz="1300">
                          <a:solidFill>
                            <a:srgbClr val="D9D9D9"/>
                          </a:solidFill>
                          <a:latin typeface="Consolas"/>
                          <a:ea typeface="Consolas"/>
                          <a:cs typeface="Consolas"/>
                          <a:sym typeface="Consolas"/>
                        </a:rPr>
                        <a:t>&gt; </a:t>
                      </a:r>
                      <a:r>
                        <a:rPr lang="es" sz="1350">
                          <a:solidFill>
                            <a:srgbClr val="D9D9D9"/>
                          </a:solidFill>
                          <a:latin typeface="Consolas"/>
                          <a:ea typeface="Consolas"/>
                          <a:cs typeface="Consolas"/>
                          <a:sym typeface="Consolas"/>
                        </a:rPr>
                        <a:t>  </a:t>
                      </a:r>
                      <a:r>
                        <a:rPr lang="es" sz="1800">
                          <a:solidFill>
                            <a:srgbClr val="D9D9D9"/>
                          </a:solidFill>
                          <a:latin typeface="Didact Gothic"/>
                          <a:ea typeface="Didact Gothic"/>
                          <a:cs typeface="Didact Gothic"/>
                          <a:sym typeface="Didact Gothic"/>
                        </a:rPr>
                        <a:t> </a:t>
                      </a:r>
                      <a:endParaRPr sz="18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graphicFrame>
        <p:nvGraphicFramePr>
          <p:cNvPr id="763" name="Google Shape;763;p93"/>
          <p:cNvGraphicFramePr/>
          <p:nvPr/>
        </p:nvGraphicFramePr>
        <p:xfrm>
          <a:off x="4655075" y="2119176"/>
          <a:ext cx="3000000" cy="3000000"/>
        </p:xfrm>
        <a:graphic>
          <a:graphicData uri="http://schemas.openxmlformats.org/drawingml/2006/table">
            <a:tbl>
              <a:tblPr>
                <a:noFill/>
                <a:tableStyleId>{906A5A35-14C0-4A87-8A34-61DE7B4E7E49}</a:tableStyleId>
              </a:tblPr>
              <a:tblGrid>
                <a:gridCol w="4379700"/>
              </a:tblGrid>
              <a:tr h="2974350">
                <a:tc>
                  <a:txBody>
                    <a:bodyPr/>
                    <a:lstStyle/>
                    <a:p>
                      <a:pPr indent="0" lvl="0" marL="0" marR="0" rtl="0" algn="l">
                        <a:lnSpc>
                          <a:spcPct val="100000"/>
                        </a:lnSpc>
                        <a:spcBef>
                          <a:spcPts val="0"/>
                        </a:spcBef>
                        <a:spcAft>
                          <a:spcPts val="0"/>
                        </a:spcAft>
                        <a:buClr>
                          <a:schemeClr val="dk1"/>
                        </a:buClr>
                        <a:buSzPts val="1100"/>
                        <a:buFont typeface="Arial"/>
                        <a:buNone/>
                      </a:pPr>
                      <a:r>
                        <a:rPr lang="es" sz="1300">
                          <a:solidFill>
                            <a:srgbClr val="DC3990"/>
                          </a:solidFill>
                          <a:latin typeface="Consolas"/>
                          <a:ea typeface="Consolas"/>
                          <a:cs typeface="Consolas"/>
                          <a:sym typeface="Consolas"/>
                        </a:rPr>
                        <a:t>section</a:t>
                      </a:r>
                      <a:r>
                        <a:rPr lang="es" sz="1300">
                          <a:solidFill>
                            <a:srgbClr val="E06666"/>
                          </a:solidFill>
                          <a:latin typeface="Consolas"/>
                          <a:ea typeface="Consolas"/>
                          <a:cs typeface="Consolas"/>
                          <a:sym typeface="Consolas"/>
                        </a:rPr>
                        <a:t> </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marR="0" rtl="0" algn="l">
                        <a:lnSpc>
                          <a:spcPct val="100000"/>
                        </a:lnSpc>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padding</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50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30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20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60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marR="0" rtl="0" algn="l">
                        <a:lnSpc>
                          <a:spcPct val="100000"/>
                        </a:lnSpc>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margin-left</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40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s" sz="1300">
                          <a:solidFill>
                            <a:srgbClr val="DC3990"/>
                          </a:solidFill>
                          <a:latin typeface="Consolas"/>
                          <a:ea typeface="Consolas"/>
                          <a:cs typeface="Consolas"/>
                          <a:sym typeface="Consolas"/>
                        </a:rPr>
                        <a:t>section article</a:t>
                      </a:r>
                      <a:r>
                        <a:rPr lang="es" sz="1300">
                          <a:solidFill>
                            <a:srgbClr val="E06666"/>
                          </a:solidFill>
                          <a:latin typeface="Consolas"/>
                          <a:ea typeface="Consolas"/>
                          <a:cs typeface="Consolas"/>
                          <a:sym typeface="Consolas"/>
                        </a:rPr>
                        <a:t> </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rtl="0" algn="l">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background-color</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cccccc</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rtl="0" algn="l">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width</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500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rtl="0" algn="l">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height</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500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s" sz="1300">
                          <a:solidFill>
                            <a:srgbClr val="DC3990"/>
                          </a:solidFill>
                          <a:latin typeface="Consolas"/>
                          <a:ea typeface="Consolas"/>
                          <a:cs typeface="Consolas"/>
                          <a:sym typeface="Consolas"/>
                        </a:rPr>
                        <a:t>section article p</a:t>
                      </a:r>
                      <a:r>
                        <a:rPr lang="es" sz="1300">
                          <a:solidFill>
                            <a:srgbClr val="E06666"/>
                          </a:solidFill>
                          <a:latin typeface="Consolas"/>
                          <a:ea typeface="Consolas"/>
                          <a:cs typeface="Consolas"/>
                          <a:sym typeface="Consolas"/>
                        </a:rPr>
                        <a:t> </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rtl="0" algn="l">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line-height</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4</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Insertar</a:t>
            </a:r>
            <a:r>
              <a:rPr b="1" lang="es" sz="4000">
                <a:solidFill>
                  <a:schemeClr val="lt1"/>
                </a:solidFill>
                <a:latin typeface="DM Sans"/>
                <a:ea typeface="DM Sans"/>
                <a:cs typeface="DM Sans"/>
                <a:sym typeface="DM Sans"/>
              </a:rPr>
              <a:t> CSS</a:t>
            </a:r>
            <a:endParaRPr b="1" sz="4000">
              <a:solidFill>
                <a:srgbClr val="EAFF6A"/>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95"/>
          <p:cNvSpPr txBox="1"/>
          <p:nvPr/>
        </p:nvSpPr>
        <p:spPr>
          <a:xfrm>
            <a:off x="473350" y="619525"/>
            <a:ext cx="81411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Insertar CSS en el HTML</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000">
                <a:solidFill>
                  <a:srgbClr val="9E9E9E"/>
                </a:solidFill>
                <a:latin typeface="DM Sans"/>
                <a:ea typeface="DM Sans"/>
                <a:cs typeface="DM Sans"/>
                <a:sym typeface="DM Sans"/>
              </a:rPr>
              <a:t>Linkear archivos externos - 1</a:t>
            </a:r>
            <a:endParaRPr b="1" sz="3000">
              <a:solidFill>
                <a:srgbClr val="9E9E9E"/>
              </a:solidFill>
              <a:latin typeface="DM Sans"/>
              <a:ea typeface="DM Sans"/>
              <a:cs typeface="DM Sans"/>
              <a:sym typeface="DM Sans"/>
            </a:endParaRPr>
          </a:p>
        </p:txBody>
      </p:sp>
      <p:sp>
        <p:nvSpPr>
          <p:cNvPr id="774" name="Google Shape;774;p95"/>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Forma </a:t>
            </a:r>
            <a:r>
              <a:rPr b="1" lang="es" sz="1350">
                <a:highlight>
                  <a:srgbClr val="EAFF6A"/>
                </a:highlight>
                <a:latin typeface="DM Sans"/>
                <a:ea typeface="DM Sans"/>
                <a:cs typeface="DM Sans"/>
                <a:sym typeface="DM Sans"/>
              </a:rPr>
              <a:t>externa:</a:t>
            </a:r>
            <a:r>
              <a:rPr lang="es" sz="1350">
                <a:latin typeface="DM Sans"/>
                <a:ea typeface="DM Sans"/>
                <a:cs typeface="DM Sans"/>
                <a:sym typeface="DM Sans"/>
              </a:rPr>
              <a:t> dentro de la etiqueta </a:t>
            </a:r>
            <a:r>
              <a:rPr b="1" lang="es" sz="1350">
                <a:latin typeface="DM Sans"/>
                <a:ea typeface="DM Sans"/>
                <a:cs typeface="DM Sans"/>
                <a:sym typeface="DM Sans"/>
              </a:rPr>
              <a:t>&lt;head&gt;</a:t>
            </a:r>
            <a:r>
              <a:rPr lang="es" sz="1350">
                <a:latin typeface="DM Sans"/>
                <a:ea typeface="DM Sans"/>
                <a:cs typeface="DM Sans"/>
                <a:sym typeface="DM Sans"/>
              </a:rPr>
              <a:t>, llamas al archivo CSS que necesites (recuerda el uso de rutas relativas y absolutas).</a:t>
            </a:r>
            <a:endParaRPr sz="1350">
              <a:latin typeface="DM Sans"/>
              <a:ea typeface="DM Sans"/>
              <a:cs typeface="DM Sans"/>
              <a:sym typeface="DM Sans"/>
            </a:endParaRPr>
          </a:p>
        </p:txBody>
      </p:sp>
      <p:graphicFrame>
        <p:nvGraphicFramePr>
          <p:cNvPr id="775" name="Google Shape;775;p95"/>
          <p:cNvGraphicFramePr/>
          <p:nvPr/>
        </p:nvGraphicFramePr>
        <p:xfrm>
          <a:off x="1591163" y="3045563"/>
          <a:ext cx="3000000" cy="3000000"/>
        </p:xfrm>
        <a:graphic>
          <a:graphicData uri="http://schemas.openxmlformats.org/drawingml/2006/table">
            <a:tbl>
              <a:tblPr>
                <a:noFill/>
                <a:tableStyleId>{906A5A35-14C0-4A87-8A34-61DE7B4E7E49}</a:tableStyleId>
              </a:tblPr>
              <a:tblGrid>
                <a:gridCol w="5961675"/>
              </a:tblGrid>
              <a:tr h="5852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Consolas"/>
                          <a:ea typeface="Consolas"/>
                          <a:cs typeface="Consolas"/>
                          <a:sym typeface="Consolas"/>
                        </a:rPr>
                        <a:t>&lt;</a:t>
                      </a:r>
                      <a:r>
                        <a:rPr lang="es" sz="1600" u="none" cap="none" strike="noStrike">
                          <a:solidFill>
                            <a:srgbClr val="E06666"/>
                          </a:solidFill>
                          <a:latin typeface="Consolas"/>
                          <a:ea typeface="Consolas"/>
                          <a:cs typeface="Consolas"/>
                          <a:sym typeface="Consolas"/>
                        </a:rPr>
                        <a:t>link</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rel</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"stylesheet"</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href</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"archivo.css"</a:t>
                      </a:r>
                      <a:r>
                        <a:rPr lang="es" sz="1600" u="none" cap="none" strike="noStrike">
                          <a:solidFill>
                            <a:srgbClr val="D9D9D9"/>
                          </a:solidFill>
                          <a:latin typeface="Consolas"/>
                          <a:ea typeface="Consolas"/>
                          <a:cs typeface="Consolas"/>
                          <a:sym typeface="Consolas"/>
                        </a:rPr>
                        <a:t> /&gt;</a:t>
                      </a:r>
                      <a:endParaRPr sz="16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6"/>
          <p:cNvSpPr txBox="1"/>
          <p:nvPr/>
        </p:nvSpPr>
        <p:spPr>
          <a:xfrm>
            <a:off x="473350" y="619525"/>
            <a:ext cx="81411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Insertar CSS en el HTML</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000">
                <a:solidFill>
                  <a:srgbClr val="9E9E9E"/>
                </a:solidFill>
                <a:latin typeface="DM Sans"/>
                <a:ea typeface="DM Sans"/>
                <a:cs typeface="DM Sans"/>
                <a:sym typeface="DM Sans"/>
              </a:rPr>
              <a:t>Etiqueta &lt;style&gt; - 2</a:t>
            </a:r>
            <a:endParaRPr b="1" sz="3000">
              <a:solidFill>
                <a:srgbClr val="9E9E9E"/>
              </a:solidFill>
              <a:latin typeface="DM Sans"/>
              <a:ea typeface="DM Sans"/>
              <a:cs typeface="DM Sans"/>
              <a:sym typeface="DM Sans"/>
            </a:endParaRPr>
          </a:p>
        </p:txBody>
      </p:sp>
      <p:sp>
        <p:nvSpPr>
          <p:cNvPr id="781" name="Google Shape;781;p96"/>
          <p:cNvSpPr txBox="1"/>
          <p:nvPr/>
        </p:nvSpPr>
        <p:spPr>
          <a:xfrm>
            <a:off x="473350" y="1908175"/>
            <a:ext cx="7312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Forma </a:t>
            </a:r>
            <a:r>
              <a:rPr b="1" lang="es" sz="1350">
                <a:highlight>
                  <a:srgbClr val="EAFF6A"/>
                </a:highlight>
                <a:latin typeface="DM Sans"/>
                <a:ea typeface="DM Sans"/>
                <a:cs typeface="DM Sans"/>
                <a:sym typeface="DM Sans"/>
              </a:rPr>
              <a:t>interna</a:t>
            </a:r>
            <a:r>
              <a:rPr b="1" lang="es" sz="1350">
                <a:latin typeface="DM Sans"/>
                <a:ea typeface="DM Sans"/>
                <a:cs typeface="DM Sans"/>
                <a:sym typeface="DM Sans"/>
              </a:rPr>
              <a:t>:</a:t>
            </a:r>
            <a:r>
              <a:rPr lang="es" sz="1350">
                <a:latin typeface="DM Sans"/>
                <a:ea typeface="DM Sans"/>
                <a:cs typeface="DM Sans"/>
                <a:sym typeface="DM Sans"/>
              </a:rPr>
              <a:t> se agrega una etiqueta </a:t>
            </a:r>
            <a:r>
              <a:rPr b="1" lang="es" sz="1350">
                <a:latin typeface="DM Sans"/>
                <a:ea typeface="DM Sans"/>
                <a:cs typeface="DM Sans"/>
                <a:sym typeface="DM Sans"/>
              </a:rPr>
              <a:t>&lt;style&gt;</a:t>
            </a:r>
            <a:r>
              <a:rPr lang="es" sz="1350">
                <a:latin typeface="DM Sans"/>
                <a:ea typeface="DM Sans"/>
                <a:cs typeface="DM Sans"/>
                <a:sym typeface="DM Sans"/>
              </a:rPr>
              <a:t> dentro de la etiqueta </a:t>
            </a:r>
            <a:r>
              <a:rPr b="1" lang="es" sz="1350">
                <a:latin typeface="DM Sans"/>
                <a:ea typeface="DM Sans"/>
                <a:cs typeface="DM Sans"/>
                <a:sym typeface="DM Sans"/>
              </a:rPr>
              <a:t>&lt;head&gt;</a:t>
            </a:r>
            <a:r>
              <a:rPr lang="es" sz="1350">
                <a:latin typeface="DM Sans"/>
                <a:ea typeface="DM Sans"/>
                <a:cs typeface="DM Sans"/>
                <a:sym typeface="DM Sans"/>
              </a:rPr>
              <a:t>. Puede estar en </a:t>
            </a:r>
            <a:r>
              <a:rPr b="1" lang="es" sz="1350">
                <a:latin typeface="DM Sans"/>
                <a:ea typeface="DM Sans"/>
                <a:cs typeface="DM Sans"/>
                <a:sym typeface="DM Sans"/>
              </a:rPr>
              <a:t>&lt;body&gt;</a:t>
            </a:r>
            <a:r>
              <a:rPr lang="es" sz="1350">
                <a:latin typeface="DM Sans"/>
                <a:ea typeface="DM Sans"/>
                <a:cs typeface="DM Sans"/>
                <a:sym typeface="DM Sans"/>
              </a:rPr>
              <a:t>, pero sería más desprolijo. Esta práctica no es recomendable.</a:t>
            </a:r>
            <a:endParaRPr sz="1350">
              <a:latin typeface="DM Sans"/>
              <a:ea typeface="DM Sans"/>
              <a:cs typeface="DM Sans"/>
              <a:sym typeface="DM Sans"/>
            </a:endParaRPr>
          </a:p>
        </p:txBody>
      </p:sp>
      <p:graphicFrame>
        <p:nvGraphicFramePr>
          <p:cNvPr id="782" name="Google Shape;782;p96"/>
          <p:cNvGraphicFramePr/>
          <p:nvPr/>
        </p:nvGraphicFramePr>
        <p:xfrm>
          <a:off x="1587650" y="2850625"/>
          <a:ext cx="3000000" cy="3000000"/>
        </p:xfrm>
        <a:graphic>
          <a:graphicData uri="http://schemas.openxmlformats.org/drawingml/2006/table">
            <a:tbl>
              <a:tblPr>
                <a:noFill/>
                <a:tableStyleId>{906A5A35-14C0-4A87-8A34-61DE7B4E7E49}</a:tableStyleId>
              </a:tblPr>
              <a:tblGrid>
                <a:gridCol w="5968700"/>
              </a:tblGrid>
              <a:tr h="9804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 comentario de CSS, dentro de esta etiqueta, va el codigo CSS,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048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7"/>
          <p:cNvSpPr txBox="1"/>
          <p:nvPr/>
        </p:nvSpPr>
        <p:spPr>
          <a:xfrm>
            <a:off x="473350" y="619525"/>
            <a:ext cx="81411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Insertar CSS en el HTML</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000">
                <a:solidFill>
                  <a:srgbClr val="9E9E9E"/>
                </a:solidFill>
                <a:latin typeface="DM Sans"/>
                <a:ea typeface="DM Sans"/>
                <a:cs typeface="DM Sans"/>
                <a:sym typeface="DM Sans"/>
              </a:rPr>
              <a:t>Atributo style=”” (en línea) - 3</a:t>
            </a:r>
            <a:endParaRPr b="1" sz="3000">
              <a:solidFill>
                <a:srgbClr val="9E9E9E"/>
              </a:solidFill>
              <a:latin typeface="DM Sans"/>
              <a:ea typeface="DM Sans"/>
              <a:cs typeface="DM Sans"/>
              <a:sym typeface="DM Sans"/>
            </a:endParaRPr>
          </a:p>
        </p:txBody>
      </p:sp>
      <p:sp>
        <p:nvSpPr>
          <p:cNvPr id="788" name="Google Shape;788;p97"/>
          <p:cNvSpPr txBox="1"/>
          <p:nvPr/>
        </p:nvSpPr>
        <p:spPr>
          <a:xfrm>
            <a:off x="473350" y="1908175"/>
            <a:ext cx="7345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Otra forma </a:t>
            </a:r>
            <a:r>
              <a:rPr b="1" lang="es" sz="1350">
                <a:highlight>
                  <a:srgbClr val="EAFF6A"/>
                </a:highlight>
                <a:latin typeface="DM Sans"/>
                <a:ea typeface="DM Sans"/>
                <a:cs typeface="DM Sans"/>
                <a:sym typeface="DM Sans"/>
              </a:rPr>
              <a:t>interna</a:t>
            </a:r>
            <a:r>
              <a:rPr lang="es" sz="1350">
                <a:latin typeface="DM Sans"/>
                <a:ea typeface="DM Sans"/>
                <a:cs typeface="DM Sans"/>
                <a:sym typeface="DM Sans"/>
              </a:rPr>
              <a:t>, muy poco recomendable, consiste en usar el atributo style directamente en las etiquetas HTML para “parches” específicos, o pruebas.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Se hace difícil mantenerlo, y es considerado una mala práctica.</a:t>
            </a:r>
            <a:endParaRPr sz="1350">
              <a:latin typeface="DM Sans"/>
              <a:ea typeface="DM Sans"/>
              <a:cs typeface="DM Sans"/>
              <a:sym typeface="DM Sans"/>
            </a:endParaRPr>
          </a:p>
        </p:txBody>
      </p:sp>
      <p:graphicFrame>
        <p:nvGraphicFramePr>
          <p:cNvPr id="789" name="Google Shape;789;p97"/>
          <p:cNvGraphicFramePr/>
          <p:nvPr/>
        </p:nvGraphicFramePr>
        <p:xfrm>
          <a:off x="1365850" y="2754875"/>
          <a:ext cx="3000000" cy="3000000"/>
        </p:xfrm>
        <a:graphic>
          <a:graphicData uri="http://schemas.openxmlformats.org/drawingml/2006/table">
            <a:tbl>
              <a:tblPr>
                <a:noFill/>
                <a:tableStyleId>{906A5A35-14C0-4A87-8A34-61DE7B4E7E49}</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&gt;Un encabezado sin formato&lt;/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&gt;H2 con formato CSS&lt;/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&gt;Párrafo formateado&lt;/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&gt;Otro 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Selectores</a:t>
            </a:r>
            <a:r>
              <a:rPr b="1" lang="es" sz="4000">
                <a:solidFill>
                  <a:schemeClr val="lt1"/>
                </a:solidFill>
                <a:latin typeface="DM Sans"/>
                <a:ea typeface="DM Sans"/>
                <a:cs typeface="DM Sans"/>
                <a:sym typeface="DM Sans"/>
              </a:rPr>
              <a:t> CSS</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Arquitectura de un sitio</a:t>
            </a:r>
            <a:endParaRPr b="1" i="0" sz="4000" u="none" cap="none" strike="noStrike">
              <a:solidFill>
                <a:schemeClr val="dk1"/>
              </a:solidFill>
              <a:latin typeface="DM Sans"/>
              <a:ea typeface="DM Sans"/>
              <a:cs typeface="DM Sans"/>
              <a:sym typeface="DM Sans"/>
            </a:endParaRPr>
          </a:p>
        </p:txBody>
      </p:sp>
      <p:sp>
        <p:nvSpPr>
          <p:cNvPr id="148" name="Google Shape;148;p27"/>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Los enlaces, también conocidos como links o anchors, se utilizan para relacionar partes del mismo documento. Por defecto, se visualizan azules y subrayados.</a:t>
            </a:r>
            <a:endParaRPr b="0" i="0" sz="1350" u="none" cap="none" strike="noStrike">
              <a:solidFill>
                <a:srgbClr val="000000"/>
              </a:solidFill>
              <a:latin typeface="DM Sans"/>
              <a:ea typeface="DM Sans"/>
              <a:cs typeface="DM Sans"/>
              <a:sym typeface="DM Sans"/>
            </a:endParaRPr>
          </a:p>
        </p:txBody>
      </p:sp>
      <p:sp>
        <p:nvSpPr>
          <p:cNvPr id="149" name="Google Shape;149;p27"/>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crear uno, es necesario utilizar la etiqueta de ancla &lt;a&gt; con el atributo “href”, que establecerá el destino al que apunta. Por ejemplo:</a:t>
            </a:r>
            <a:endParaRPr b="0" i="0" sz="1350" u="none" cap="none" strike="noStrike">
              <a:solidFill>
                <a:srgbClr val="000000"/>
              </a:solidFill>
              <a:latin typeface="DM Sans"/>
              <a:ea typeface="DM Sans"/>
              <a:cs typeface="DM Sans"/>
              <a:sym typeface="DM Sans"/>
            </a:endParaRPr>
          </a:p>
        </p:txBody>
      </p:sp>
      <p:graphicFrame>
        <p:nvGraphicFramePr>
          <p:cNvPr id="150" name="Google Shape;150;p27"/>
          <p:cNvGraphicFramePr/>
          <p:nvPr/>
        </p:nvGraphicFramePr>
        <p:xfrm>
          <a:off x="4643963" y="2994250"/>
          <a:ext cx="3000000" cy="3000000"/>
        </p:xfrm>
        <a:graphic>
          <a:graphicData uri="http://schemas.openxmlformats.org/drawingml/2006/table">
            <a:tbl>
              <a:tblPr>
                <a:noFill/>
                <a:tableStyleId>{70A4533D-5145-4789-B2B9-92A7A9748E92}</a:tableStyleId>
              </a:tblPr>
              <a:tblGrid>
                <a:gridCol w="3467725"/>
              </a:tblGrid>
              <a:tr h="388600">
                <a:tc>
                  <a:txBody>
                    <a:bodyPr/>
                    <a:lstStyle/>
                    <a:p>
                      <a:pPr indent="0" lvl="0" marL="0" rtl="0" algn="l">
                        <a:spcBef>
                          <a:spcPts val="0"/>
                        </a:spcBef>
                        <a:spcAft>
                          <a:spcPts val="0"/>
                        </a:spcAft>
                        <a:buClr>
                          <a:schemeClr val="dk1"/>
                        </a:buClr>
                        <a:buSzPts val="18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a</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href</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"productos.html"</a:t>
                      </a:r>
                      <a:r>
                        <a:rPr lang="es" sz="1350">
                          <a:solidFill>
                            <a:srgbClr val="D9D9D9"/>
                          </a:solidFill>
                          <a:latin typeface="DM Sans"/>
                          <a:ea typeface="DM Sans"/>
                          <a:cs typeface="DM Sans"/>
                          <a:sym typeface="DM Sans"/>
                        </a:rPr>
                        <a:t>&gt;Productos&lt;/</a:t>
                      </a:r>
                      <a:r>
                        <a:rPr lang="es" sz="1350">
                          <a:solidFill>
                            <a:srgbClr val="E06666"/>
                          </a:solidFill>
                          <a:latin typeface="DM Sans"/>
                          <a:ea typeface="DM Sans"/>
                          <a:cs typeface="DM Sans"/>
                          <a:sym typeface="DM Sans"/>
                        </a:rPr>
                        <a:t>a</a:t>
                      </a:r>
                      <a:r>
                        <a:rPr lang="es" sz="1350">
                          <a:solidFill>
                            <a:srgbClr val="D9D9D9"/>
                          </a:solidFill>
                          <a:latin typeface="DM Sans"/>
                          <a:ea typeface="DM Sans"/>
                          <a:cs typeface="DM Sans"/>
                          <a:sym typeface="DM Sans"/>
                        </a:rPr>
                        <a:t>&gt;</a:t>
                      </a:r>
                      <a:endParaRPr sz="1350">
                        <a:latin typeface="DM Sans"/>
                        <a:ea typeface="DM Sans"/>
                        <a:cs typeface="DM Sans"/>
                        <a:sym typeface="DM Sans"/>
                      </a:endParaRPr>
                    </a:p>
                  </a:txBody>
                  <a:tcPr marT="91425" marB="91425" marR="91425" marL="91425">
                    <a:solidFill>
                      <a:schemeClr val="dk1"/>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grpSp>
        <p:nvGrpSpPr>
          <p:cNvPr id="799" name="Google Shape;799;p99"/>
          <p:cNvGrpSpPr/>
          <p:nvPr/>
        </p:nvGrpSpPr>
        <p:grpSpPr>
          <a:xfrm>
            <a:off x="457338" y="468286"/>
            <a:ext cx="431100" cy="431100"/>
            <a:chOff x="4616400" y="1950761"/>
            <a:chExt cx="431100" cy="431100"/>
          </a:xfrm>
        </p:grpSpPr>
        <p:sp>
          <p:nvSpPr>
            <p:cNvPr id="800" name="Google Shape;800;p99"/>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9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02" name="Google Shape;802;p99"/>
          <p:cNvSpPr txBox="1"/>
          <p:nvPr/>
        </p:nvSpPr>
        <p:spPr>
          <a:xfrm>
            <a:off x="457350" y="1820575"/>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 Los selectores se utilizan para </a:t>
            </a:r>
            <a:r>
              <a:rPr b="1" lang="es" sz="2500">
                <a:solidFill>
                  <a:srgbClr val="EAFF6A"/>
                </a:solidFill>
                <a:latin typeface="DM Sans"/>
                <a:ea typeface="DM Sans"/>
                <a:cs typeface="DM Sans"/>
                <a:sym typeface="DM Sans"/>
              </a:rPr>
              <a:t>darle estilos a elementos html determinados.</a:t>
            </a:r>
            <a:r>
              <a:rPr lang="es" sz="2500">
                <a:solidFill>
                  <a:schemeClr val="lt1"/>
                </a:solidFill>
                <a:latin typeface="DM Sans"/>
                <a:ea typeface="DM Sans"/>
                <a:cs typeface="DM Sans"/>
                <a:sym typeface="DM Sans"/>
              </a:rPr>
              <a:t> Por ejemplo, si quieres que una imagen tenga bordes, y que además sean redondeados. </a:t>
            </a:r>
            <a:endParaRPr sz="2500">
              <a:solidFill>
                <a:schemeClr val="lt1"/>
              </a:solidFill>
              <a:latin typeface="DM Sans"/>
              <a:ea typeface="DM Sans"/>
              <a:cs typeface="DM Sans"/>
              <a:sym typeface="DM Sans"/>
            </a:endParaRPr>
          </a:p>
        </p:txBody>
      </p:sp>
      <p:sp>
        <p:nvSpPr>
          <p:cNvPr id="803" name="Google Shape;803;p9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Selectores</a:t>
            </a:r>
            <a:endParaRPr b="1" sz="4000">
              <a:solidFill>
                <a:srgbClr val="EAFF6A"/>
              </a:solidFill>
              <a:latin typeface="DM Sans"/>
              <a:ea typeface="DM Sans"/>
              <a:cs typeface="DM Sans"/>
              <a:sym typeface="DM Sans"/>
            </a:endParaRPr>
          </a:p>
        </p:txBody>
      </p:sp>
      <p:sp>
        <p:nvSpPr>
          <p:cNvPr id="804" name="Google Shape;804;p9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grpSp>
        <p:nvGrpSpPr>
          <p:cNvPr id="809" name="Google Shape;809;p100"/>
          <p:cNvGrpSpPr/>
          <p:nvPr/>
        </p:nvGrpSpPr>
        <p:grpSpPr>
          <a:xfrm>
            <a:off x="457338" y="468286"/>
            <a:ext cx="431100" cy="431100"/>
            <a:chOff x="4616400" y="1950761"/>
            <a:chExt cx="431100" cy="431100"/>
          </a:xfrm>
        </p:grpSpPr>
        <p:sp>
          <p:nvSpPr>
            <p:cNvPr id="810" name="Google Shape;810;p10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100"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12" name="Google Shape;812;p100"/>
          <p:cNvSpPr txBox="1"/>
          <p:nvPr/>
        </p:nvSpPr>
        <p:spPr>
          <a:xfrm>
            <a:off x="457350" y="1820575"/>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999999"/>
                </a:solidFill>
                <a:latin typeface="DM Sans"/>
                <a:ea typeface="DM Sans"/>
                <a:cs typeface="DM Sans"/>
                <a:sym typeface="DM Sans"/>
              </a:rPr>
              <a:t>👉 Hay tres tipos de selectores básicos:</a:t>
            </a:r>
            <a:endParaRPr sz="2500">
              <a:solidFill>
                <a:srgbClr val="999999"/>
              </a:solidFill>
              <a:latin typeface="DM Sans"/>
              <a:ea typeface="DM Sans"/>
              <a:cs typeface="DM Sans"/>
              <a:sym typeface="DM Sans"/>
            </a:endParaRPr>
          </a:p>
          <a:p>
            <a:pPr indent="0" lvl="0" marL="0" rtl="0" algn="l">
              <a:spcBef>
                <a:spcPts val="0"/>
              </a:spcBef>
              <a:spcAft>
                <a:spcPts val="0"/>
              </a:spcAft>
              <a:buNone/>
            </a:pPr>
            <a:r>
              <a:t/>
            </a:r>
            <a:endParaRPr sz="2500">
              <a:solidFill>
                <a:srgbClr val="999999"/>
              </a:solidFill>
              <a:latin typeface="DM Sans"/>
              <a:ea typeface="DM Sans"/>
              <a:cs typeface="DM Sans"/>
              <a:sym typeface="DM Sans"/>
            </a:endParaRPr>
          </a:p>
          <a:p>
            <a:pPr indent="-387350" lvl="0" marL="457200" rtl="0" algn="l">
              <a:spcBef>
                <a:spcPts val="0"/>
              </a:spcBef>
              <a:spcAft>
                <a:spcPts val="0"/>
              </a:spcAft>
              <a:buClr>
                <a:srgbClr val="999999"/>
              </a:buClr>
              <a:buSzPts val="2500"/>
              <a:buFont typeface="DM Sans"/>
              <a:buChar char="✓"/>
            </a:pPr>
            <a:r>
              <a:rPr lang="es" sz="2500">
                <a:solidFill>
                  <a:srgbClr val="999999"/>
                </a:solidFill>
                <a:latin typeface="DM Sans"/>
                <a:ea typeface="DM Sans"/>
                <a:cs typeface="DM Sans"/>
                <a:sym typeface="DM Sans"/>
              </a:rPr>
              <a:t>IDs</a:t>
            </a:r>
            <a:endParaRPr sz="2500">
              <a:solidFill>
                <a:srgbClr val="999999"/>
              </a:solidFill>
              <a:latin typeface="DM Sans"/>
              <a:ea typeface="DM Sans"/>
              <a:cs typeface="DM Sans"/>
              <a:sym typeface="DM Sans"/>
            </a:endParaRPr>
          </a:p>
          <a:p>
            <a:pPr indent="-387350" lvl="0" marL="457200" rtl="0" algn="l">
              <a:spcBef>
                <a:spcPts val="0"/>
              </a:spcBef>
              <a:spcAft>
                <a:spcPts val="0"/>
              </a:spcAft>
              <a:buClr>
                <a:srgbClr val="999999"/>
              </a:buClr>
              <a:buSzPts val="2500"/>
              <a:buFont typeface="DM Sans"/>
              <a:buChar char="✓"/>
            </a:pPr>
            <a:r>
              <a:rPr lang="es" sz="2500">
                <a:solidFill>
                  <a:srgbClr val="999999"/>
                </a:solidFill>
                <a:latin typeface="DM Sans"/>
                <a:ea typeface="DM Sans"/>
                <a:cs typeface="DM Sans"/>
                <a:sym typeface="DM Sans"/>
              </a:rPr>
              <a:t>Clases</a:t>
            </a:r>
            <a:endParaRPr sz="2500">
              <a:solidFill>
                <a:srgbClr val="999999"/>
              </a:solidFill>
              <a:latin typeface="DM Sans"/>
              <a:ea typeface="DM Sans"/>
              <a:cs typeface="DM Sans"/>
              <a:sym typeface="DM Sans"/>
            </a:endParaRPr>
          </a:p>
          <a:p>
            <a:pPr indent="-387350" lvl="0" marL="457200" rtl="0" algn="l">
              <a:spcBef>
                <a:spcPts val="0"/>
              </a:spcBef>
              <a:spcAft>
                <a:spcPts val="0"/>
              </a:spcAft>
              <a:buClr>
                <a:srgbClr val="999999"/>
              </a:buClr>
              <a:buSzPts val="2500"/>
              <a:buFont typeface="DM Sans"/>
              <a:buChar char="✓"/>
            </a:pPr>
            <a:r>
              <a:rPr lang="es" sz="2500">
                <a:solidFill>
                  <a:srgbClr val="999999"/>
                </a:solidFill>
                <a:latin typeface="DM Sans"/>
                <a:ea typeface="DM Sans"/>
                <a:cs typeface="DM Sans"/>
                <a:sym typeface="DM Sans"/>
              </a:rPr>
              <a:t>Etiquetas</a:t>
            </a:r>
            <a:endParaRPr sz="2500">
              <a:solidFill>
                <a:srgbClr val="999999"/>
              </a:solidFill>
              <a:latin typeface="DM Sans"/>
              <a:ea typeface="DM Sans"/>
              <a:cs typeface="DM Sans"/>
              <a:sym typeface="DM Sans"/>
            </a:endParaRPr>
          </a:p>
        </p:txBody>
      </p:sp>
      <p:sp>
        <p:nvSpPr>
          <p:cNvPr id="813" name="Google Shape;813;p10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Selectores</a:t>
            </a:r>
            <a:endParaRPr b="1" sz="4000">
              <a:solidFill>
                <a:srgbClr val="EAFF6A"/>
              </a:solidFill>
              <a:latin typeface="DM Sans"/>
              <a:ea typeface="DM Sans"/>
              <a:cs typeface="DM Sans"/>
              <a:sym typeface="DM Sans"/>
            </a:endParaRPr>
          </a:p>
        </p:txBody>
      </p:sp>
      <p:sp>
        <p:nvSpPr>
          <p:cNvPr id="814" name="Google Shape;814;p10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0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Atributo </a:t>
            </a:r>
            <a:r>
              <a:rPr b="1" lang="es" sz="4000">
                <a:solidFill>
                  <a:srgbClr val="83AEFB"/>
                </a:solidFill>
                <a:latin typeface="DM Sans"/>
                <a:ea typeface="DM Sans"/>
                <a:cs typeface="DM Sans"/>
                <a:sym typeface="DM Sans"/>
              </a:rPr>
              <a:t>ID</a:t>
            </a:r>
            <a:endParaRPr b="1" sz="4000">
              <a:solidFill>
                <a:srgbClr val="83AEFB"/>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grpSp>
        <p:nvGrpSpPr>
          <p:cNvPr id="824" name="Google Shape;824;p102"/>
          <p:cNvGrpSpPr/>
          <p:nvPr/>
        </p:nvGrpSpPr>
        <p:grpSpPr>
          <a:xfrm>
            <a:off x="457338" y="468286"/>
            <a:ext cx="431100" cy="431100"/>
            <a:chOff x="4616400" y="1950761"/>
            <a:chExt cx="431100" cy="431100"/>
          </a:xfrm>
        </p:grpSpPr>
        <p:sp>
          <p:nvSpPr>
            <p:cNvPr id="825" name="Google Shape;825;p10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0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27" name="Google Shape;827;p102"/>
          <p:cNvSpPr txBox="1"/>
          <p:nvPr/>
        </p:nvSpPr>
        <p:spPr>
          <a:xfrm>
            <a:off x="457350" y="1820575"/>
            <a:ext cx="8170800" cy="142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600">
                <a:solidFill>
                  <a:schemeClr val="lt1"/>
                </a:solidFill>
                <a:latin typeface="DM Sans"/>
                <a:ea typeface="DM Sans"/>
                <a:cs typeface="DM Sans"/>
                <a:sym typeface="DM Sans"/>
              </a:rPr>
              <a:t>👉 Generalmente se usa para </a:t>
            </a:r>
            <a:r>
              <a:rPr b="1" lang="es" sz="1600">
                <a:solidFill>
                  <a:srgbClr val="EAFF6A"/>
                </a:solidFill>
                <a:latin typeface="DM Sans"/>
                <a:ea typeface="DM Sans"/>
                <a:cs typeface="DM Sans"/>
                <a:sym typeface="DM Sans"/>
              </a:rPr>
              <a:t>nombrar porciones de código y sectores</a:t>
            </a:r>
            <a:r>
              <a:rPr lang="es" sz="1600">
                <a:solidFill>
                  <a:schemeClr val="lt1"/>
                </a:solidFill>
                <a:latin typeface="DM Sans"/>
                <a:ea typeface="DM Sans"/>
                <a:cs typeface="DM Sans"/>
                <a:sym typeface="DM Sans"/>
              </a:rPr>
              <a:t>, como por ejemplo cuando quieres nombrar distintas secciones.</a:t>
            </a:r>
            <a:endParaRPr sz="1600">
              <a:solidFill>
                <a:schemeClr val="lt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es" sz="1600">
                <a:solidFill>
                  <a:schemeClr val="lt1"/>
                </a:solidFill>
                <a:latin typeface="DM Sans"/>
                <a:ea typeface="DM Sans"/>
                <a:cs typeface="DM Sans"/>
                <a:sym typeface="DM Sans"/>
              </a:rPr>
              <a:t>👉 Es posible ponerle ID a cualquier elemento HTML para darle un "nombre". </a:t>
            </a:r>
            <a:endParaRPr sz="1600">
              <a:solidFill>
                <a:schemeClr val="lt1"/>
              </a:solidFill>
              <a:latin typeface="DM Sans"/>
              <a:ea typeface="DM Sans"/>
              <a:cs typeface="DM Sans"/>
              <a:sym typeface="DM Sans"/>
            </a:endParaRPr>
          </a:p>
          <a:p>
            <a:pPr indent="0" lvl="0" marL="0" rtl="0" algn="l">
              <a:spcBef>
                <a:spcPts val="1000"/>
              </a:spcBef>
              <a:spcAft>
                <a:spcPts val="1000"/>
              </a:spcAft>
              <a:buNone/>
            </a:pPr>
            <a:r>
              <a:rPr lang="es" sz="1600">
                <a:solidFill>
                  <a:schemeClr val="lt1"/>
                </a:solidFill>
                <a:latin typeface="DM Sans"/>
                <a:ea typeface="DM Sans"/>
                <a:cs typeface="DM Sans"/>
                <a:sym typeface="DM Sans"/>
              </a:rPr>
              <a:t>👉 No necesitas escribir varias veces el mismo CSS, ni repetir el ID.</a:t>
            </a:r>
            <a:endParaRPr sz="1600">
              <a:solidFill>
                <a:schemeClr val="lt1"/>
              </a:solidFill>
              <a:latin typeface="DM Sans"/>
              <a:ea typeface="DM Sans"/>
              <a:cs typeface="DM Sans"/>
              <a:sym typeface="DM Sans"/>
            </a:endParaRPr>
          </a:p>
        </p:txBody>
      </p:sp>
      <p:sp>
        <p:nvSpPr>
          <p:cNvPr id="828" name="Google Shape;828;p102"/>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ID</a:t>
            </a:r>
            <a:endParaRPr b="1" sz="4000">
              <a:solidFill>
                <a:srgbClr val="EAFF6A"/>
              </a:solidFill>
              <a:latin typeface="DM Sans"/>
              <a:ea typeface="DM Sans"/>
              <a:cs typeface="DM Sans"/>
              <a:sym typeface="DM Sans"/>
            </a:endParaRPr>
          </a:p>
        </p:txBody>
      </p:sp>
      <p:sp>
        <p:nvSpPr>
          <p:cNvPr id="829" name="Google Shape;829;p10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ID desde CSS</a:t>
            </a:r>
            <a:endParaRPr b="1" sz="3000">
              <a:solidFill>
                <a:srgbClr val="9E9E9E"/>
              </a:solidFill>
              <a:latin typeface="DM Sans"/>
              <a:ea typeface="DM Sans"/>
              <a:cs typeface="DM Sans"/>
              <a:sym typeface="DM Sans"/>
            </a:endParaRPr>
          </a:p>
        </p:txBody>
      </p:sp>
      <p:sp>
        <p:nvSpPr>
          <p:cNvPr id="835" name="Google Shape;835;p103"/>
          <p:cNvSpPr txBox="1"/>
          <p:nvPr/>
        </p:nvSpPr>
        <p:spPr>
          <a:xfrm>
            <a:off x="473350" y="1732175"/>
            <a:ext cx="4462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Desde CSS, puedes </a:t>
            </a:r>
            <a:r>
              <a:rPr b="1" lang="es" sz="1350">
                <a:latin typeface="DM Sans"/>
                <a:ea typeface="DM Sans"/>
                <a:cs typeface="DM Sans"/>
                <a:sym typeface="DM Sans"/>
              </a:rPr>
              <a:t>usar los nombres que quieras</a:t>
            </a:r>
            <a:r>
              <a:rPr lang="es" sz="1350">
                <a:latin typeface="DM Sans"/>
                <a:ea typeface="DM Sans"/>
                <a:cs typeface="DM Sans"/>
                <a:sym typeface="DM Sans"/>
              </a:rPr>
              <a:t>, siempre y cuando empiecen con </a:t>
            </a:r>
            <a:r>
              <a:rPr b="1" lang="es" sz="1350">
                <a:highlight>
                  <a:srgbClr val="EAFF6A"/>
                </a:highlight>
                <a:latin typeface="DM Sans"/>
                <a:ea typeface="DM Sans"/>
                <a:cs typeface="DM Sans"/>
                <a:sym typeface="DM Sans"/>
              </a:rPr>
              <a:t>letras</a:t>
            </a:r>
            <a:r>
              <a:rPr lang="es" sz="1350">
                <a:latin typeface="DM Sans"/>
                <a:ea typeface="DM Sans"/>
                <a:cs typeface="DM Sans"/>
                <a:sym typeface="DM Sans"/>
              </a:rPr>
              <a:t>, y pongas un </a:t>
            </a:r>
            <a:r>
              <a:rPr b="1" lang="es" sz="1350">
                <a:latin typeface="DM Sans"/>
                <a:ea typeface="DM Sans"/>
                <a:cs typeface="DM Sans"/>
                <a:sym typeface="DM Sans"/>
              </a:rPr>
              <a:t>“#”</a:t>
            </a:r>
            <a:r>
              <a:rPr lang="es" sz="1350">
                <a:latin typeface="DM Sans"/>
                <a:ea typeface="DM Sans"/>
                <a:cs typeface="DM Sans"/>
                <a:sym typeface="DM Sans"/>
              </a:rPr>
              <a:t> adelante. Lo recomendable es poner un nombre que haga referencias a los estilos que tendrá. Por ejemplo: </a:t>
            </a:r>
            <a:endParaRPr sz="1350">
              <a:latin typeface="DM Sans"/>
              <a:ea typeface="DM Sans"/>
              <a:cs typeface="DM Sans"/>
              <a:sym typeface="DM Sans"/>
            </a:endParaRPr>
          </a:p>
        </p:txBody>
      </p:sp>
      <p:grpSp>
        <p:nvGrpSpPr>
          <p:cNvPr id="836" name="Google Shape;836;p103"/>
          <p:cNvGrpSpPr/>
          <p:nvPr/>
        </p:nvGrpSpPr>
        <p:grpSpPr>
          <a:xfrm>
            <a:off x="7771750" y="158525"/>
            <a:ext cx="842700" cy="830400"/>
            <a:chOff x="3041675" y="148875"/>
            <a:chExt cx="842700" cy="830400"/>
          </a:xfrm>
        </p:grpSpPr>
        <p:sp>
          <p:nvSpPr>
            <p:cNvPr id="837" name="Google Shape;837;p103"/>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838" name="Google Shape;838;p103"/>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graphicFrame>
        <p:nvGraphicFramePr>
          <p:cNvPr id="839" name="Google Shape;839;p103"/>
          <p:cNvGraphicFramePr/>
          <p:nvPr/>
        </p:nvGraphicFramePr>
        <p:xfrm>
          <a:off x="1865325" y="2897125"/>
          <a:ext cx="3000000" cy="3000000"/>
        </p:xfrm>
        <a:graphic>
          <a:graphicData uri="http://schemas.openxmlformats.org/drawingml/2006/table">
            <a:tbl>
              <a:tblPr>
                <a:noFill/>
                <a:tableStyleId>{906A5A35-14C0-4A87-8A34-61DE7B4E7E49}</a:tableStyleId>
              </a:tblPr>
              <a:tblGrid>
                <a:gridCol w="568642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9900"/>
                          </a:solidFill>
                          <a:latin typeface="Consolas"/>
                          <a:ea typeface="Consolas"/>
                          <a:cs typeface="Consolas"/>
                          <a:sym typeface="Consolas"/>
                        </a:rPr>
                        <a:t>#productos </a:t>
                      </a: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latin typeface="Consolas"/>
                          <a:ea typeface="Consolas"/>
                          <a:cs typeface="Consolas"/>
                          <a:sym typeface="Consolas"/>
                        </a:rPr>
                        <a:t>  /* c</a:t>
                      </a:r>
                      <a:r>
                        <a:rPr lang="es" sz="1800">
                          <a:solidFill>
                            <a:srgbClr val="999999"/>
                          </a:solidFill>
                          <a:latin typeface="Consolas"/>
                          <a:ea typeface="Consolas"/>
                          <a:cs typeface="Consolas"/>
                          <a:sym typeface="Consolas"/>
                        </a:rPr>
                        <a:t>ó</a:t>
                      </a:r>
                      <a:r>
                        <a:rPr lang="es" sz="1800" u="none" cap="none" strike="noStrike">
                          <a:solidFill>
                            <a:srgbClr val="999999"/>
                          </a:solidFill>
                          <a:latin typeface="Consolas"/>
                          <a:ea typeface="Consolas"/>
                          <a:cs typeface="Consolas"/>
                          <a:sym typeface="Consolas"/>
                        </a:rPr>
                        <a:t>digo CSS */</a:t>
                      </a:r>
                      <a:endParaRPr sz="18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HTML: Atributo ID =“”</a:t>
            </a:r>
            <a:endParaRPr b="1" sz="3000">
              <a:solidFill>
                <a:srgbClr val="9E9E9E"/>
              </a:solidFill>
              <a:latin typeface="DM Sans"/>
              <a:ea typeface="DM Sans"/>
              <a:cs typeface="DM Sans"/>
              <a:sym typeface="DM Sans"/>
            </a:endParaRPr>
          </a:p>
        </p:txBody>
      </p:sp>
      <p:sp>
        <p:nvSpPr>
          <p:cNvPr id="845" name="Google Shape;845;p104"/>
          <p:cNvSpPr txBox="1"/>
          <p:nvPr/>
        </p:nvSpPr>
        <p:spPr>
          <a:xfrm>
            <a:off x="473350" y="1732175"/>
            <a:ext cx="4462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aplicar un ID en el HTML, debes usar el atributo “id”, y luego en el valor el nombre del ID (que has especificado en CSS). Por ejemplo: </a:t>
            </a:r>
            <a:endParaRPr sz="1350">
              <a:latin typeface="DM Sans"/>
              <a:ea typeface="DM Sans"/>
              <a:cs typeface="DM Sans"/>
              <a:sym typeface="DM Sans"/>
            </a:endParaRPr>
          </a:p>
        </p:txBody>
      </p:sp>
      <p:grpSp>
        <p:nvGrpSpPr>
          <p:cNvPr id="846" name="Google Shape;846;p104"/>
          <p:cNvGrpSpPr/>
          <p:nvPr/>
        </p:nvGrpSpPr>
        <p:grpSpPr>
          <a:xfrm>
            <a:off x="7771750" y="158525"/>
            <a:ext cx="842700" cy="830400"/>
            <a:chOff x="3041675" y="148875"/>
            <a:chExt cx="842700" cy="830400"/>
          </a:xfrm>
        </p:grpSpPr>
        <p:sp>
          <p:nvSpPr>
            <p:cNvPr id="847" name="Google Shape;847;p104"/>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848" name="Google Shape;848;p104"/>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graphicFrame>
        <p:nvGraphicFramePr>
          <p:cNvPr id="849" name="Google Shape;849;p104"/>
          <p:cNvGraphicFramePr/>
          <p:nvPr/>
        </p:nvGraphicFramePr>
        <p:xfrm>
          <a:off x="1432450" y="2665675"/>
          <a:ext cx="3000000" cy="3000000"/>
        </p:xfrm>
        <a:graphic>
          <a:graphicData uri="http://schemas.openxmlformats.org/drawingml/2006/table">
            <a:tbl>
              <a:tblPr>
                <a:noFill/>
                <a:tableStyleId>{906A5A35-14C0-4A87-8A34-61DE7B4E7E49}</a:tableStyleId>
              </a:tblPr>
              <a:tblGrid>
                <a:gridCol w="673657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section </a:t>
                      </a:r>
                      <a:r>
                        <a:rPr lang="es" sz="1800" u="none" cap="none" strike="noStrike">
                          <a:solidFill>
                            <a:srgbClr val="FF9900"/>
                          </a:solidFill>
                          <a:latin typeface="Consolas"/>
                          <a:ea typeface="Consolas"/>
                          <a:cs typeface="Consolas"/>
                          <a:sym typeface="Consolas"/>
                        </a:rPr>
                        <a:t>id</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"productos"</a:t>
                      </a:r>
                      <a:r>
                        <a:rPr lang="es" sz="1800" u="none" cap="none" strike="noStrike">
                          <a:solidFill>
                            <a:srgbClr val="D9D9D9"/>
                          </a:solidFill>
                          <a:latin typeface="Consolas"/>
                          <a:ea typeface="Consolas"/>
                          <a:cs typeface="Consolas"/>
                          <a:sym typeface="Consolas"/>
                        </a:rPr>
                        <a:t>&gt;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E06666"/>
                          </a:solidFill>
                          <a:latin typeface="Consolas"/>
                          <a:ea typeface="Consolas"/>
                          <a:cs typeface="Consolas"/>
                          <a:sym typeface="Consolas"/>
                        </a:rPr>
                        <a:t>   </a:t>
                      </a:r>
                      <a:endParaRPr sz="1800" u="none" cap="none" strike="noStrike">
                        <a:solidFill>
                          <a:srgbClr val="E0666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E0666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FEFEF"/>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section</a:t>
                      </a:r>
                      <a:r>
                        <a:rPr lang="es" sz="1800" u="none" cap="none" strike="noStrike">
                          <a:solidFill>
                            <a:srgbClr val="D9D9D9"/>
                          </a:solidFill>
                          <a:latin typeface="Consolas"/>
                          <a:ea typeface="Consolas"/>
                          <a:cs typeface="Consolas"/>
                          <a:sym typeface="Consolas"/>
                        </a:rPr>
                        <a:t>&gt;</a:t>
                      </a:r>
                      <a:r>
                        <a:rPr lang="es" sz="1800" u="none" cap="none" strike="noStrike">
                          <a:solidFill>
                            <a:srgbClr val="E06666"/>
                          </a:solidFill>
                          <a:latin typeface="Consolas"/>
                          <a:ea typeface="Consolas"/>
                          <a:cs typeface="Consolas"/>
                          <a:sym typeface="Consolas"/>
                        </a:rPr>
                        <a:t> </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Atributo</a:t>
            </a:r>
            <a:r>
              <a:rPr b="1" lang="es" sz="4000">
                <a:solidFill>
                  <a:srgbClr val="EA90FF"/>
                </a:solidFill>
                <a:latin typeface="DM Sans"/>
                <a:ea typeface="DM Sans"/>
                <a:cs typeface="DM Sans"/>
                <a:sym typeface="DM Sans"/>
              </a:rPr>
              <a:t> Class</a:t>
            </a:r>
            <a:endParaRPr b="1" sz="4000">
              <a:solidFill>
                <a:srgbClr val="EA90FF"/>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grpSp>
        <p:nvGrpSpPr>
          <p:cNvPr id="859" name="Google Shape;859;p106"/>
          <p:cNvGrpSpPr/>
          <p:nvPr/>
        </p:nvGrpSpPr>
        <p:grpSpPr>
          <a:xfrm>
            <a:off x="457338" y="468286"/>
            <a:ext cx="431100" cy="431100"/>
            <a:chOff x="4616400" y="1950761"/>
            <a:chExt cx="431100" cy="431100"/>
          </a:xfrm>
        </p:grpSpPr>
        <p:sp>
          <p:nvSpPr>
            <p:cNvPr id="860" name="Google Shape;860;p106"/>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1" name="Google Shape;861;p106"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62" name="Google Shape;862;p106"/>
          <p:cNvSpPr txBox="1"/>
          <p:nvPr/>
        </p:nvSpPr>
        <p:spPr>
          <a:xfrm>
            <a:off x="457350" y="1820575"/>
            <a:ext cx="8170800" cy="129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600">
                <a:solidFill>
                  <a:schemeClr val="lt1"/>
                </a:solidFill>
                <a:latin typeface="DM Sans"/>
                <a:ea typeface="DM Sans"/>
                <a:cs typeface="DM Sans"/>
                <a:sym typeface="DM Sans"/>
              </a:rPr>
              <a:t>👉 Las clases se utilizan cuando quieres aplicar el mismo estilo a más de un elemento, y la búsqueda por etiqueta no sirve para lograrlo. </a:t>
            </a:r>
            <a:endParaRPr sz="1600">
              <a:solidFill>
                <a:schemeClr val="lt1"/>
              </a:solidFill>
              <a:latin typeface="DM Sans"/>
              <a:ea typeface="DM Sans"/>
              <a:cs typeface="DM Sans"/>
              <a:sym typeface="DM Sans"/>
            </a:endParaRPr>
          </a:p>
          <a:p>
            <a:pPr indent="0" lvl="0" marL="0" rtl="0" algn="l">
              <a:spcBef>
                <a:spcPts val="1000"/>
              </a:spcBef>
              <a:spcAft>
                <a:spcPts val="1000"/>
              </a:spcAft>
              <a:buNone/>
            </a:pPr>
            <a:r>
              <a:rPr lang="es" sz="1600">
                <a:solidFill>
                  <a:schemeClr val="lt1"/>
                </a:solidFill>
                <a:latin typeface="DM Sans"/>
                <a:ea typeface="DM Sans"/>
                <a:cs typeface="DM Sans"/>
                <a:sym typeface="DM Sans"/>
              </a:rPr>
              <a:t>👉 No necesitas escribir varias veces el mismo CSS, ni repetir el ID, simplemente utiliza una clase aplicada a todos los elementos que deban compartir el estilo.</a:t>
            </a:r>
            <a:endParaRPr sz="1600">
              <a:solidFill>
                <a:schemeClr val="lt1"/>
              </a:solidFill>
              <a:latin typeface="DM Sans"/>
              <a:ea typeface="DM Sans"/>
              <a:cs typeface="DM Sans"/>
              <a:sym typeface="DM Sans"/>
            </a:endParaRPr>
          </a:p>
        </p:txBody>
      </p:sp>
      <p:sp>
        <p:nvSpPr>
          <p:cNvPr id="863" name="Google Shape;863;p10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Class</a:t>
            </a:r>
            <a:endParaRPr b="1" sz="4000">
              <a:solidFill>
                <a:srgbClr val="EAFF6A"/>
              </a:solidFill>
              <a:latin typeface="DM Sans"/>
              <a:ea typeface="DM Sans"/>
              <a:cs typeface="DM Sans"/>
              <a:sym typeface="DM Sans"/>
            </a:endParaRPr>
          </a:p>
        </p:txBody>
      </p:sp>
      <p:sp>
        <p:nvSpPr>
          <p:cNvPr id="864" name="Google Shape;864;p10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0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Class desde CSS</a:t>
            </a:r>
            <a:endParaRPr b="1" sz="3000">
              <a:solidFill>
                <a:srgbClr val="9E9E9E"/>
              </a:solidFill>
              <a:latin typeface="DM Sans"/>
              <a:ea typeface="DM Sans"/>
              <a:cs typeface="DM Sans"/>
              <a:sym typeface="DM Sans"/>
            </a:endParaRPr>
          </a:p>
        </p:txBody>
      </p:sp>
      <p:sp>
        <p:nvSpPr>
          <p:cNvPr id="870" name="Google Shape;870;p107"/>
          <p:cNvSpPr txBox="1"/>
          <p:nvPr/>
        </p:nvSpPr>
        <p:spPr>
          <a:xfrm>
            <a:off x="603550" y="1732175"/>
            <a:ext cx="7215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Desde CSS, puedes </a:t>
            </a:r>
            <a:r>
              <a:rPr lang="es" sz="1350">
                <a:highlight>
                  <a:srgbClr val="EAFF6A"/>
                </a:highlight>
                <a:latin typeface="DM Sans"/>
                <a:ea typeface="DM Sans"/>
                <a:cs typeface="DM Sans"/>
                <a:sym typeface="DM Sans"/>
              </a:rPr>
              <a:t>usar los nombres que quieras</a:t>
            </a:r>
            <a:r>
              <a:rPr lang="es" sz="1350">
                <a:latin typeface="DM Sans"/>
                <a:ea typeface="DM Sans"/>
                <a:cs typeface="DM Sans"/>
                <a:sym typeface="DM Sans"/>
              </a:rPr>
              <a:t>, siempre y cuando empiecen con </a:t>
            </a:r>
            <a:r>
              <a:rPr b="1" lang="es" sz="1350">
                <a:highlight>
                  <a:srgbClr val="EAFF6A"/>
                </a:highlight>
                <a:latin typeface="DM Sans"/>
                <a:ea typeface="DM Sans"/>
                <a:cs typeface="DM Sans"/>
                <a:sym typeface="DM Sans"/>
              </a:rPr>
              <a:t>letras</a:t>
            </a:r>
            <a:r>
              <a:rPr lang="es" sz="1350">
                <a:latin typeface="DM Sans"/>
                <a:ea typeface="DM Sans"/>
                <a:cs typeface="DM Sans"/>
                <a:sym typeface="DM Sans"/>
              </a:rPr>
              <a:t>, y pongas un “.” adelante. Lo recomendable es poner un nombre que haga referencias a los estilos que tendrá. Por ejemplo:</a:t>
            </a:r>
            <a:endParaRPr sz="1350">
              <a:latin typeface="DM Sans"/>
              <a:ea typeface="DM Sans"/>
              <a:cs typeface="DM Sans"/>
              <a:sym typeface="DM Sans"/>
            </a:endParaRPr>
          </a:p>
        </p:txBody>
      </p:sp>
      <p:graphicFrame>
        <p:nvGraphicFramePr>
          <p:cNvPr id="871" name="Google Shape;871;p107"/>
          <p:cNvGraphicFramePr/>
          <p:nvPr/>
        </p:nvGraphicFramePr>
        <p:xfrm>
          <a:off x="1803125" y="3062163"/>
          <a:ext cx="3000000" cy="3000000"/>
        </p:xfrm>
        <a:graphic>
          <a:graphicData uri="http://schemas.openxmlformats.org/drawingml/2006/table">
            <a:tbl>
              <a:tblPr>
                <a:noFill/>
                <a:tableStyleId>{906A5A35-14C0-4A87-8A34-61DE7B4E7E49}</a:tableStyleId>
              </a:tblPr>
              <a:tblGrid>
                <a:gridCol w="568642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9900"/>
                          </a:solidFill>
                          <a:latin typeface="Consolas"/>
                          <a:ea typeface="Consolas"/>
                          <a:cs typeface="Consolas"/>
                          <a:sym typeface="Consolas"/>
                        </a:rPr>
                        <a:t>.bordesRedondeados </a:t>
                      </a: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latin typeface="Consolas"/>
                          <a:ea typeface="Consolas"/>
                          <a:cs typeface="Consolas"/>
                          <a:sym typeface="Consolas"/>
                        </a:rPr>
                        <a:t>  /* c</a:t>
                      </a:r>
                      <a:r>
                        <a:rPr lang="es" sz="1800">
                          <a:solidFill>
                            <a:srgbClr val="999999"/>
                          </a:solidFill>
                          <a:latin typeface="Consolas"/>
                          <a:ea typeface="Consolas"/>
                          <a:cs typeface="Consolas"/>
                          <a:sym typeface="Consolas"/>
                        </a:rPr>
                        <a:t>ó</a:t>
                      </a:r>
                      <a:r>
                        <a:rPr lang="es" sz="1800" u="none" cap="none" strike="noStrike">
                          <a:solidFill>
                            <a:srgbClr val="999999"/>
                          </a:solidFill>
                          <a:latin typeface="Consolas"/>
                          <a:ea typeface="Consolas"/>
                          <a:cs typeface="Consolas"/>
                          <a:sym typeface="Consolas"/>
                        </a:rPr>
                        <a:t>digo CSS */</a:t>
                      </a:r>
                      <a:endParaRPr sz="18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grpSp>
        <p:nvGrpSpPr>
          <p:cNvPr id="872" name="Google Shape;872;p107"/>
          <p:cNvGrpSpPr/>
          <p:nvPr/>
        </p:nvGrpSpPr>
        <p:grpSpPr>
          <a:xfrm>
            <a:off x="7771750" y="158525"/>
            <a:ext cx="842700" cy="830400"/>
            <a:chOff x="3041675" y="148875"/>
            <a:chExt cx="842700" cy="830400"/>
          </a:xfrm>
        </p:grpSpPr>
        <p:sp>
          <p:nvSpPr>
            <p:cNvPr id="873" name="Google Shape;873;p107"/>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874" name="Google Shape;874;p107"/>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0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HTML: Atributo Class=””</a:t>
            </a:r>
            <a:endParaRPr b="1" sz="3000">
              <a:solidFill>
                <a:srgbClr val="9E9E9E"/>
              </a:solidFill>
              <a:latin typeface="DM Sans"/>
              <a:ea typeface="DM Sans"/>
              <a:cs typeface="DM Sans"/>
              <a:sym typeface="DM Sans"/>
            </a:endParaRPr>
          </a:p>
        </p:txBody>
      </p:sp>
      <p:sp>
        <p:nvSpPr>
          <p:cNvPr id="880" name="Google Shape;880;p108"/>
          <p:cNvSpPr txBox="1"/>
          <p:nvPr/>
        </p:nvSpPr>
        <p:spPr>
          <a:xfrm>
            <a:off x="473350" y="1732175"/>
            <a:ext cx="4462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el HTML, para aplicar una clase debes usar el atributo </a:t>
            </a:r>
            <a:r>
              <a:rPr b="1" lang="es" sz="1350">
                <a:latin typeface="DM Sans"/>
                <a:ea typeface="DM Sans"/>
                <a:cs typeface="DM Sans"/>
                <a:sym typeface="DM Sans"/>
              </a:rPr>
              <a:t>“class”</a:t>
            </a:r>
            <a:r>
              <a:rPr lang="es" sz="1350">
                <a:latin typeface="DM Sans"/>
                <a:ea typeface="DM Sans"/>
                <a:cs typeface="DM Sans"/>
                <a:sym typeface="DM Sans"/>
              </a:rPr>
              <a:t>, y luego </a:t>
            </a:r>
            <a:r>
              <a:rPr lang="es" sz="1350">
                <a:highlight>
                  <a:srgbClr val="EAFF6A"/>
                </a:highlight>
                <a:latin typeface="DM Sans"/>
                <a:ea typeface="DM Sans"/>
                <a:cs typeface="DM Sans"/>
                <a:sym typeface="DM Sans"/>
              </a:rPr>
              <a:t>colocar en el valor el nombre de la clase</a:t>
            </a:r>
            <a:r>
              <a:rPr lang="es" sz="1350">
                <a:latin typeface="DM Sans"/>
                <a:ea typeface="DM Sans"/>
                <a:cs typeface="DM Sans"/>
                <a:sym typeface="DM Sans"/>
              </a:rPr>
              <a:t> (que has especificado en CSS).</a:t>
            </a:r>
            <a:endParaRPr sz="1350">
              <a:latin typeface="DM Sans"/>
              <a:ea typeface="DM Sans"/>
              <a:cs typeface="DM Sans"/>
              <a:sym typeface="DM Sans"/>
            </a:endParaRPr>
          </a:p>
        </p:txBody>
      </p:sp>
      <p:grpSp>
        <p:nvGrpSpPr>
          <p:cNvPr id="881" name="Google Shape;881;p108"/>
          <p:cNvGrpSpPr/>
          <p:nvPr/>
        </p:nvGrpSpPr>
        <p:grpSpPr>
          <a:xfrm>
            <a:off x="7771750" y="158525"/>
            <a:ext cx="842700" cy="830400"/>
            <a:chOff x="3041675" y="148875"/>
            <a:chExt cx="842700" cy="830400"/>
          </a:xfrm>
        </p:grpSpPr>
        <p:sp>
          <p:nvSpPr>
            <p:cNvPr id="882" name="Google Shape;882;p108"/>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883" name="Google Shape;883;p108"/>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graphicFrame>
        <p:nvGraphicFramePr>
          <p:cNvPr id="884" name="Google Shape;884;p108"/>
          <p:cNvGraphicFramePr/>
          <p:nvPr/>
        </p:nvGraphicFramePr>
        <p:xfrm>
          <a:off x="1330100" y="2914125"/>
          <a:ext cx="3000000" cy="3000000"/>
        </p:xfrm>
        <a:graphic>
          <a:graphicData uri="http://schemas.openxmlformats.org/drawingml/2006/table">
            <a:tbl>
              <a:tblPr>
                <a:noFill/>
                <a:tableStyleId>{906A5A35-14C0-4A87-8A34-61DE7B4E7E49}</a:tableStyleId>
              </a:tblPr>
              <a:tblGrid>
                <a:gridCol w="673657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img </a:t>
                      </a:r>
                      <a:r>
                        <a:rPr lang="es" sz="1800" u="none" cap="none" strike="noStrike">
                          <a:solidFill>
                            <a:srgbClr val="FF9900"/>
                          </a:solidFill>
                          <a:latin typeface="Consolas"/>
                          <a:ea typeface="Consolas"/>
                          <a:cs typeface="Consolas"/>
                          <a:sym typeface="Consolas"/>
                        </a:rPr>
                        <a:t>src</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 </a:t>
                      </a:r>
                      <a:r>
                        <a:rPr lang="es" sz="1800" u="none" cap="none" strike="noStrike">
                          <a:solidFill>
                            <a:srgbClr val="FF9900"/>
                          </a:solidFill>
                          <a:latin typeface="Consolas"/>
                          <a:ea typeface="Consolas"/>
                          <a:cs typeface="Consolas"/>
                          <a:sym typeface="Consolas"/>
                        </a:rPr>
                        <a:t>class</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"bordesRedondeados" </a:t>
                      </a:r>
                      <a:r>
                        <a:rPr lang="es" sz="1800" u="none" cap="none" strike="noStrike">
                          <a:solidFill>
                            <a:srgbClr val="EFEFEF"/>
                          </a:solidFill>
                          <a:latin typeface="Consolas"/>
                          <a:ea typeface="Consolas"/>
                          <a:cs typeface="Consolas"/>
                          <a:sym typeface="Consolas"/>
                        </a:rPr>
                        <a:t>/</a:t>
                      </a:r>
                      <a:r>
                        <a:rPr lang="es" sz="1800" u="none" cap="none" strike="noStrike">
                          <a:solidFill>
                            <a:srgbClr val="D9D9D9"/>
                          </a:solidFill>
                          <a:latin typeface="Consolas"/>
                          <a:ea typeface="Consolas"/>
                          <a:cs typeface="Consolas"/>
                          <a:sym typeface="Consolas"/>
                        </a:rPr>
                        <a:t>&gt;</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8"/>
          <p:cNvPicPr preferRelativeResize="0"/>
          <p:nvPr/>
        </p:nvPicPr>
        <p:blipFill rotWithShape="1">
          <a:blip r:embed="rId3">
            <a:alphaModFix/>
          </a:blip>
          <a:srcRect b="0" l="0" r="0" t="0"/>
          <a:stretch/>
        </p:blipFill>
        <p:spPr>
          <a:xfrm>
            <a:off x="942663" y="202375"/>
            <a:ext cx="7431073" cy="4591950"/>
          </a:xfrm>
          <a:prstGeom prst="rect">
            <a:avLst/>
          </a:prstGeom>
          <a:noFill/>
          <a:ln>
            <a:noFill/>
          </a:ln>
        </p:spPr>
      </p:pic>
      <p:pic>
        <p:nvPicPr>
          <p:cNvPr id="156" name="Google Shape;156;p2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0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Más de una class</a:t>
            </a:r>
            <a:endParaRPr b="1" sz="3000">
              <a:solidFill>
                <a:srgbClr val="9E9E9E"/>
              </a:solidFill>
              <a:latin typeface="DM Sans"/>
              <a:ea typeface="DM Sans"/>
              <a:cs typeface="DM Sans"/>
              <a:sym typeface="DM Sans"/>
            </a:endParaRPr>
          </a:p>
        </p:txBody>
      </p:sp>
      <p:sp>
        <p:nvSpPr>
          <p:cNvPr id="890" name="Google Shape;890;p109"/>
          <p:cNvSpPr txBox="1"/>
          <p:nvPr/>
        </p:nvSpPr>
        <p:spPr>
          <a:xfrm>
            <a:off x="473350" y="1732175"/>
            <a:ext cx="4462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Puedes aplicar </a:t>
            </a:r>
            <a:r>
              <a:rPr b="1" lang="es" sz="1350">
                <a:latin typeface="DM Sans"/>
                <a:ea typeface="DM Sans"/>
                <a:cs typeface="DM Sans"/>
                <a:sym typeface="DM Sans"/>
              </a:rPr>
              <a:t>más de una clase</a:t>
            </a:r>
            <a:r>
              <a:rPr lang="es" sz="1350">
                <a:latin typeface="DM Sans"/>
                <a:ea typeface="DM Sans"/>
                <a:cs typeface="DM Sans"/>
                <a:sym typeface="DM Sans"/>
              </a:rPr>
              <a:t> a cada etiqueta separada por un espacio. De esta manera, podrás tener estilos diferenciados para cada clase.</a:t>
            </a:r>
            <a:endParaRPr sz="1350">
              <a:latin typeface="DM Sans"/>
              <a:ea typeface="DM Sans"/>
              <a:cs typeface="DM Sans"/>
              <a:sym typeface="DM Sans"/>
            </a:endParaRPr>
          </a:p>
        </p:txBody>
      </p:sp>
      <p:grpSp>
        <p:nvGrpSpPr>
          <p:cNvPr id="891" name="Google Shape;891;p109"/>
          <p:cNvGrpSpPr/>
          <p:nvPr/>
        </p:nvGrpSpPr>
        <p:grpSpPr>
          <a:xfrm>
            <a:off x="7771750" y="158525"/>
            <a:ext cx="842700" cy="830400"/>
            <a:chOff x="3041675" y="148875"/>
            <a:chExt cx="842700" cy="830400"/>
          </a:xfrm>
        </p:grpSpPr>
        <p:sp>
          <p:nvSpPr>
            <p:cNvPr id="892" name="Google Shape;892;p109"/>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893" name="Google Shape;893;p109"/>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graphicFrame>
        <p:nvGraphicFramePr>
          <p:cNvPr id="894" name="Google Shape;894;p109"/>
          <p:cNvGraphicFramePr/>
          <p:nvPr/>
        </p:nvGraphicFramePr>
        <p:xfrm>
          <a:off x="1349925" y="2831575"/>
          <a:ext cx="3000000" cy="3000000"/>
        </p:xfrm>
        <a:graphic>
          <a:graphicData uri="http://schemas.openxmlformats.org/drawingml/2006/table">
            <a:tbl>
              <a:tblPr>
                <a:noFill/>
                <a:tableStyleId>{906A5A35-14C0-4A87-8A34-61DE7B4E7E49}</a:tableStyleId>
              </a:tblPr>
              <a:tblGrid>
                <a:gridCol w="673657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img </a:t>
                      </a:r>
                      <a:r>
                        <a:rPr lang="es" sz="1800" u="none" cap="none" strike="noStrike">
                          <a:solidFill>
                            <a:srgbClr val="FF9900"/>
                          </a:solidFill>
                          <a:latin typeface="Consolas"/>
                          <a:ea typeface="Consolas"/>
                          <a:cs typeface="Consolas"/>
                          <a:sym typeface="Consolas"/>
                        </a:rPr>
                        <a:t>src</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 </a:t>
                      </a:r>
                      <a:r>
                        <a:rPr lang="es" sz="1800" u="none" cap="none" strike="noStrike">
                          <a:solidFill>
                            <a:srgbClr val="FF9900"/>
                          </a:solidFill>
                          <a:latin typeface="Consolas"/>
                          <a:ea typeface="Consolas"/>
                          <a:cs typeface="Consolas"/>
                          <a:sym typeface="Consolas"/>
                        </a:rPr>
                        <a:t>class</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"bordesRedondeados imgChica"</a:t>
                      </a:r>
                      <a:r>
                        <a:rPr lang="es" sz="1800" u="none" cap="none" strike="noStrike">
                          <a:solidFill>
                            <a:srgbClr val="EFEFEF"/>
                          </a:solidFill>
                          <a:latin typeface="Consolas"/>
                          <a:ea typeface="Consolas"/>
                          <a:cs typeface="Consolas"/>
                          <a:sym typeface="Consolas"/>
                        </a:rPr>
                        <a:t>/</a:t>
                      </a:r>
                      <a:r>
                        <a:rPr lang="es" sz="1800" u="none" cap="none" strike="noStrike">
                          <a:solidFill>
                            <a:srgbClr val="D9D9D9"/>
                          </a:solidFill>
                          <a:latin typeface="Consolas"/>
                          <a:ea typeface="Consolas"/>
                          <a:cs typeface="Consolas"/>
                          <a:sym typeface="Consolas"/>
                        </a:rPr>
                        <a:t>&gt;</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1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Class vs ID</a:t>
            </a:r>
            <a:endParaRPr b="1" sz="4000">
              <a:solidFill>
                <a:schemeClr val="dk1"/>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graphicFrame>
        <p:nvGraphicFramePr>
          <p:cNvPr id="904" name="Google Shape;904;p111"/>
          <p:cNvGraphicFramePr/>
          <p:nvPr/>
        </p:nvGraphicFramePr>
        <p:xfrm>
          <a:off x="320850" y="941150"/>
          <a:ext cx="3000000" cy="3000000"/>
        </p:xfrm>
        <a:graphic>
          <a:graphicData uri="http://schemas.openxmlformats.org/drawingml/2006/table">
            <a:tbl>
              <a:tblPr>
                <a:noFill/>
                <a:tableStyleId>{AB3CC478-9480-4EDC-BB79-9C2F45BAED14}</a:tableStyleId>
              </a:tblPr>
              <a:tblGrid>
                <a:gridCol w="1555900"/>
                <a:gridCol w="2099075"/>
                <a:gridCol w="2271300"/>
                <a:gridCol w="2576000"/>
              </a:tblGrid>
              <a:tr h="799600">
                <a:tc>
                  <a:txBody>
                    <a:bodyPr/>
                    <a:lstStyle/>
                    <a:p>
                      <a:pPr indent="0" lvl="0" marL="0" marR="0" rtl="0" algn="l">
                        <a:lnSpc>
                          <a:spcPct val="100000"/>
                        </a:lnSpc>
                        <a:spcBef>
                          <a:spcPts val="0"/>
                        </a:spcBef>
                        <a:spcAft>
                          <a:spcPts val="0"/>
                        </a:spcAft>
                        <a:buClr>
                          <a:srgbClr val="000000"/>
                        </a:buClr>
                        <a:buSzPts val="1400"/>
                        <a:buFont typeface="Arial"/>
                        <a:buNone/>
                      </a:pPr>
                      <a:r>
                        <a:t/>
                      </a:r>
                      <a:endParaRPr u="none" cap="none" strike="noStrike">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¿Se puede reutilizar su nombre en el HTML?</a:t>
                      </a:r>
                      <a:endParaRPr b="1" u="none" cap="none" strike="noStrike">
                        <a:latin typeface="DM Sans"/>
                        <a:ea typeface="DM Sans"/>
                        <a:cs typeface="DM Sans"/>
                        <a:sym typeface="DM Sans"/>
                      </a:endParaRPr>
                    </a:p>
                  </a:txBody>
                  <a:tcPr marT="91425" marB="91425" marR="91425" marL="91425">
                    <a:solidFill>
                      <a:srgbClr val="83AEF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¿Se puede usar varias veces en un atributo en el HTML?</a:t>
                      </a:r>
                      <a:endParaRPr b="1" u="none" cap="none" strike="noStrike">
                        <a:latin typeface="DM Sans"/>
                        <a:ea typeface="DM Sans"/>
                        <a:cs typeface="DM Sans"/>
                        <a:sym typeface="DM Sans"/>
                      </a:endParaRPr>
                    </a:p>
                  </a:txBody>
                  <a:tcPr marT="91425" marB="91425" marR="91425" marL="91425">
                    <a:solidFill>
                      <a:srgbClr val="83AEF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¿Cuándo lo uso?</a:t>
                      </a:r>
                      <a:endParaRPr b="1" u="none" cap="none" strike="noStrike">
                        <a:latin typeface="DM Sans"/>
                        <a:ea typeface="DM Sans"/>
                        <a:cs typeface="DM Sans"/>
                        <a:sym typeface="DM Sans"/>
                      </a:endParaRPr>
                    </a:p>
                  </a:txBody>
                  <a:tcPr marT="91425" marB="91425" marR="91425" marL="91425">
                    <a:solidFill>
                      <a:srgbClr val="83AEFB"/>
                    </a:solidFill>
                  </a:tcPr>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ID</a:t>
                      </a:r>
                      <a:endParaRPr b="1"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u="none" cap="none" strike="noStrike">
                          <a:solidFill>
                            <a:srgbClr val="C92121"/>
                          </a:solidFill>
                          <a:latin typeface="DM Sans"/>
                          <a:ea typeface="DM Sans"/>
                          <a:cs typeface="DM Sans"/>
                          <a:sym typeface="DM Sans"/>
                        </a:rPr>
                        <a:t>NO</a:t>
                      </a:r>
                      <a:endParaRPr b="1" u="none" cap="none" strike="noStrike">
                        <a:solidFill>
                          <a:srgbClr val="C9212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u="none" cap="none" strike="noStrike">
                          <a:solidFill>
                            <a:srgbClr val="C92121"/>
                          </a:solidFill>
                          <a:latin typeface="DM Sans"/>
                          <a:ea typeface="DM Sans"/>
                          <a:cs typeface="DM Sans"/>
                          <a:sym typeface="DM Sans"/>
                        </a:rPr>
                        <a:t>NO</a:t>
                      </a:r>
                      <a:endParaRPr b="1" u="none" cap="none" strike="noStrike">
                        <a:solidFill>
                          <a:srgbClr val="C9212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u="none" cap="none" strike="noStrike">
                          <a:latin typeface="DM Sans"/>
                          <a:ea typeface="DM Sans"/>
                          <a:cs typeface="DM Sans"/>
                          <a:sym typeface="DM Sans"/>
                        </a:rPr>
                        <a:t>Nombrar secciones, divisiones de código</a:t>
                      </a:r>
                      <a:endParaRPr u="none" cap="none" strike="noStrike">
                        <a:latin typeface="DM Sans"/>
                        <a:ea typeface="DM Sans"/>
                        <a:cs typeface="DM Sans"/>
                        <a:sym typeface="DM Sans"/>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CLASS</a:t>
                      </a:r>
                      <a:endParaRPr b="1"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u="none" cap="none" strike="noStrike">
                          <a:solidFill>
                            <a:srgbClr val="6AA84F"/>
                          </a:solidFill>
                          <a:latin typeface="DM Sans"/>
                          <a:ea typeface="DM Sans"/>
                          <a:cs typeface="DM Sans"/>
                          <a:sym typeface="DM Sans"/>
                        </a:rPr>
                        <a:t>SI</a:t>
                      </a:r>
                      <a:endParaRPr b="1" u="none" cap="none" strike="noStrike">
                        <a:solidFill>
                          <a:srgbClr val="6AA84F"/>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u="none" cap="none" strike="noStrike">
                          <a:solidFill>
                            <a:srgbClr val="6AA84F"/>
                          </a:solidFill>
                          <a:latin typeface="DM Sans"/>
                          <a:ea typeface="DM Sans"/>
                          <a:cs typeface="DM Sans"/>
                          <a:sym typeface="DM Sans"/>
                        </a:rPr>
                        <a:t>SI</a:t>
                      </a:r>
                      <a:endParaRPr b="1" u="none" cap="none" strike="noStrike">
                        <a:solidFill>
                          <a:srgbClr val="6AA84F"/>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u="none" cap="none" strike="noStrike">
                          <a:latin typeface="DM Sans"/>
                          <a:ea typeface="DM Sans"/>
                          <a:cs typeface="DM Sans"/>
                          <a:sym typeface="DM Sans"/>
                        </a:rPr>
                        <a:t>Especificar diseño aparte del código</a:t>
                      </a:r>
                      <a:endParaRPr u="none" cap="none" strike="noStrike">
                        <a:latin typeface="DM Sans"/>
                        <a:ea typeface="DM Sans"/>
                        <a:cs typeface="DM Sans"/>
                        <a:sym typeface="DM Sans"/>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Ejemplo ID</a:t>
                      </a:r>
                      <a:endParaRPr b="1"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u="none" cap="none" strike="noStrike">
                          <a:solidFill>
                            <a:srgbClr val="434343"/>
                          </a:solidFill>
                          <a:latin typeface="DM Sans"/>
                          <a:ea typeface="DM Sans"/>
                          <a:cs typeface="DM Sans"/>
                          <a:sym typeface="DM Sans"/>
                        </a:rPr>
                        <a:t>id="productos"</a:t>
                      </a:r>
                      <a:endParaRPr u="none" cap="none" strike="noStrike">
                        <a:solidFill>
                          <a:srgbClr val="434343"/>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 u="none" cap="none" strike="noStrike">
                          <a:solidFill>
                            <a:srgbClr val="434343"/>
                          </a:solidFill>
                          <a:latin typeface="DM Sans"/>
                          <a:ea typeface="DM Sans"/>
                          <a:cs typeface="DM Sans"/>
                          <a:sym typeface="DM Sans"/>
                        </a:rPr>
                        <a:t>id="productos2"</a:t>
                      </a:r>
                      <a:endParaRPr u="none" cap="none" strike="noStrike">
                        <a:solidFill>
                          <a:srgbClr val="434343"/>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t/>
                      </a:r>
                      <a:endParaRPr u="none" cap="none" strike="noStrike">
                        <a:solidFill>
                          <a:srgbClr val="6AA84F"/>
                        </a:solidFill>
                        <a:latin typeface="DM Sans"/>
                        <a:ea typeface="DM Sans"/>
                        <a:cs typeface="DM Sans"/>
                        <a:sym typeface="DM Sans"/>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u="none" cap="none" strike="noStrike">
                          <a:solidFill>
                            <a:srgbClr val="800000"/>
                          </a:solidFill>
                          <a:highlight>
                            <a:srgbClr val="FFFFFF"/>
                          </a:highlight>
                          <a:latin typeface="DM Sans"/>
                          <a:ea typeface="DM Sans"/>
                          <a:cs typeface="DM Sans"/>
                          <a:sym typeface="DM Sans"/>
                        </a:rPr>
                        <a:t>&lt;section</a:t>
                      </a:r>
                      <a:r>
                        <a:rPr lang="es" u="none" cap="none" strike="noStrike">
                          <a:solidFill>
                            <a:schemeClr val="dk1"/>
                          </a:solidFill>
                          <a:highlight>
                            <a:srgbClr val="FFFFFF"/>
                          </a:highlight>
                          <a:latin typeface="DM Sans"/>
                          <a:ea typeface="DM Sans"/>
                          <a:cs typeface="DM Sans"/>
                          <a:sym typeface="DM Sans"/>
                        </a:rPr>
                        <a:t> </a:t>
                      </a:r>
                      <a:r>
                        <a:rPr lang="es" u="none" cap="none" strike="noStrike">
                          <a:solidFill>
                            <a:srgbClr val="FF0000"/>
                          </a:solidFill>
                          <a:highlight>
                            <a:srgbClr val="FFFFFF"/>
                          </a:highlight>
                          <a:latin typeface="DM Sans"/>
                          <a:ea typeface="DM Sans"/>
                          <a:cs typeface="DM Sans"/>
                          <a:sym typeface="DM Sans"/>
                        </a:rPr>
                        <a:t>id</a:t>
                      </a:r>
                      <a:r>
                        <a:rPr lang="es" u="none" cap="none" strike="noStrike">
                          <a:solidFill>
                            <a:schemeClr val="dk1"/>
                          </a:solidFill>
                          <a:highlight>
                            <a:srgbClr val="FFFFFF"/>
                          </a:highlight>
                          <a:latin typeface="DM Sans"/>
                          <a:ea typeface="DM Sans"/>
                          <a:cs typeface="DM Sans"/>
                          <a:sym typeface="DM Sans"/>
                        </a:rPr>
                        <a:t>=</a:t>
                      </a:r>
                      <a:r>
                        <a:rPr lang="es" u="none" cap="none" strike="noStrike">
                          <a:solidFill>
                            <a:srgbClr val="0000FF"/>
                          </a:solidFill>
                          <a:highlight>
                            <a:srgbClr val="FFFFFF"/>
                          </a:highlight>
                          <a:latin typeface="DM Sans"/>
                          <a:ea typeface="DM Sans"/>
                          <a:cs typeface="DM Sans"/>
                          <a:sym typeface="DM Sans"/>
                        </a:rPr>
                        <a:t>"productos"</a:t>
                      </a:r>
                      <a:r>
                        <a:rPr lang="es" u="none" cap="none" strike="noStrike">
                          <a:solidFill>
                            <a:srgbClr val="800000"/>
                          </a:solidFill>
                          <a:highlight>
                            <a:srgbClr val="FFFFFF"/>
                          </a:highlight>
                          <a:latin typeface="DM Sans"/>
                          <a:ea typeface="DM Sans"/>
                          <a:cs typeface="DM Sans"/>
                          <a:sym typeface="DM Sans"/>
                        </a:rPr>
                        <a:t>&gt;</a:t>
                      </a:r>
                      <a:endParaRPr u="none" cap="none" strike="noStrike">
                        <a:latin typeface="DM Sans"/>
                        <a:ea typeface="DM Sans"/>
                        <a:cs typeface="DM Sans"/>
                        <a:sym typeface="DM Sans"/>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Ejemplo CLASS</a:t>
                      </a:r>
                      <a:endParaRPr b="1"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u="none" cap="none" strike="noStrike">
                          <a:solidFill>
                            <a:srgbClr val="434343"/>
                          </a:solidFill>
                          <a:latin typeface="DM Sans"/>
                          <a:ea typeface="DM Sans"/>
                          <a:cs typeface="DM Sans"/>
                          <a:sym typeface="DM Sans"/>
                        </a:rPr>
                        <a:t>class="bordes"</a:t>
                      </a:r>
                      <a:endParaRPr u="none" cap="none" strike="noStrike">
                        <a:solidFill>
                          <a:srgbClr val="434343"/>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 u="none" cap="none" strike="noStrike">
                          <a:solidFill>
                            <a:srgbClr val="434343"/>
                          </a:solidFill>
                          <a:latin typeface="DM Sans"/>
                          <a:ea typeface="DM Sans"/>
                          <a:cs typeface="DM Sans"/>
                          <a:sym typeface="DM Sans"/>
                        </a:rPr>
                        <a:t>class="bordes"</a:t>
                      </a:r>
                      <a:endParaRPr u="none" cap="none" strike="noStrike">
                        <a:solidFill>
                          <a:srgbClr val="434343"/>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s" u="none" cap="none" strike="noStrike">
                          <a:solidFill>
                            <a:srgbClr val="434343"/>
                          </a:solidFill>
                          <a:latin typeface="DM Sans"/>
                          <a:ea typeface="DM Sans"/>
                          <a:cs typeface="DM Sans"/>
                          <a:sym typeface="DM Sans"/>
                        </a:rPr>
                        <a:t>class="bordes destacado"</a:t>
                      </a:r>
                      <a:endParaRPr u="none" cap="none" strike="noStrike">
                        <a:solidFill>
                          <a:srgbClr val="6AA84F"/>
                        </a:solidFill>
                        <a:latin typeface="DM Sans"/>
                        <a:ea typeface="DM Sans"/>
                        <a:cs typeface="DM Sans"/>
                        <a:sym typeface="DM Sans"/>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u="none" cap="none" strike="noStrike">
                          <a:solidFill>
                            <a:srgbClr val="800000"/>
                          </a:solidFill>
                          <a:highlight>
                            <a:srgbClr val="FFFFFF"/>
                          </a:highlight>
                          <a:latin typeface="DM Sans"/>
                          <a:ea typeface="DM Sans"/>
                          <a:cs typeface="DM Sans"/>
                          <a:sym typeface="DM Sans"/>
                        </a:rPr>
                        <a:t>&lt;p</a:t>
                      </a:r>
                      <a:r>
                        <a:rPr lang="es" u="none" cap="none" strike="noStrike">
                          <a:solidFill>
                            <a:schemeClr val="dk1"/>
                          </a:solidFill>
                          <a:highlight>
                            <a:srgbClr val="FFFFFF"/>
                          </a:highlight>
                          <a:latin typeface="DM Sans"/>
                          <a:ea typeface="DM Sans"/>
                          <a:cs typeface="DM Sans"/>
                          <a:sym typeface="DM Sans"/>
                        </a:rPr>
                        <a:t> </a:t>
                      </a:r>
                      <a:r>
                        <a:rPr lang="es" u="none" cap="none" strike="noStrike">
                          <a:solidFill>
                            <a:srgbClr val="FF0000"/>
                          </a:solidFill>
                          <a:highlight>
                            <a:srgbClr val="FFFFFF"/>
                          </a:highlight>
                          <a:latin typeface="DM Sans"/>
                          <a:ea typeface="DM Sans"/>
                          <a:cs typeface="DM Sans"/>
                          <a:sym typeface="DM Sans"/>
                        </a:rPr>
                        <a:t>class</a:t>
                      </a:r>
                      <a:r>
                        <a:rPr lang="es" u="none" cap="none" strike="noStrike">
                          <a:solidFill>
                            <a:schemeClr val="dk1"/>
                          </a:solidFill>
                          <a:highlight>
                            <a:srgbClr val="FFFFFF"/>
                          </a:highlight>
                          <a:latin typeface="DM Sans"/>
                          <a:ea typeface="DM Sans"/>
                          <a:cs typeface="DM Sans"/>
                          <a:sym typeface="DM Sans"/>
                        </a:rPr>
                        <a:t>=</a:t>
                      </a:r>
                      <a:r>
                        <a:rPr lang="es" u="none" cap="none" strike="noStrike">
                          <a:solidFill>
                            <a:srgbClr val="0000FF"/>
                          </a:solidFill>
                          <a:highlight>
                            <a:srgbClr val="FFFFFF"/>
                          </a:highlight>
                          <a:latin typeface="DM Sans"/>
                          <a:ea typeface="DM Sans"/>
                          <a:cs typeface="DM Sans"/>
                          <a:sym typeface="DM Sans"/>
                        </a:rPr>
                        <a:t>"destacado"</a:t>
                      </a:r>
                      <a:r>
                        <a:rPr lang="es" u="none" cap="none" strike="noStrike">
                          <a:solidFill>
                            <a:srgbClr val="800000"/>
                          </a:solidFill>
                          <a:highlight>
                            <a:srgbClr val="FFFFFF"/>
                          </a:highlight>
                          <a:latin typeface="DM Sans"/>
                          <a:ea typeface="DM Sans"/>
                          <a:cs typeface="DM Sans"/>
                          <a:sym typeface="DM Sans"/>
                        </a:rPr>
                        <a:t>&gt;</a:t>
                      </a:r>
                      <a:endParaRPr u="none" cap="none" strike="noStrike">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1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HTML</a:t>
            </a:r>
            <a:endParaRPr b="1" sz="4000">
              <a:solidFill>
                <a:schemeClr val="dk1"/>
              </a:solidFill>
              <a:latin typeface="DM Sans"/>
              <a:ea typeface="DM Sans"/>
              <a:cs typeface="DM Sans"/>
              <a:sym typeface="DM Sans"/>
            </a:endParaRPr>
          </a:p>
        </p:txBody>
      </p:sp>
      <p:sp>
        <p:nvSpPr>
          <p:cNvPr id="910" name="Google Shape;910;p112"/>
          <p:cNvSpPr txBox="1"/>
          <p:nvPr/>
        </p:nvSpPr>
        <p:spPr>
          <a:xfrm>
            <a:off x="1802475" y="3446650"/>
            <a:ext cx="54546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Tanto </a:t>
            </a:r>
            <a:r>
              <a:rPr b="1" lang="es" sz="1350">
                <a:solidFill>
                  <a:schemeClr val="dk1"/>
                </a:solidFill>
                <a:latin typeface="DM Sans"/>
                <a:ea typeface="DM Sans"/>
                <a:cs typeface="DM Sans"/>
                <a:sym typeface="DM Sans"/>
              </a:rPr>
              <a:t>ID </a:t>
            </a:r>
            <a:r>
              <a:rPr lang="es" sz="1350">
                <a:solidFill>
                  <a:schemeClr val="dk1"/>
                </a:solidFill>
                <a:latin typeface="DM Sans"/>
                <a:ea typeface="DM Sans"/>
                <a:cs typeface="DM Sans"/>
                <a:sym typeface="DM Sans"/>
              </a:rPr>
              <a:t>como </a:t>
            </a:r>
            <a:r>
              <a:rPr b="1" lang="es" sz="1350">
                <a:solidFill>
                  <a:schemeClr val="dk1"/>
                </a:solidFill>
                <a:latin typeface="DM Sans"/>
                <a:ea typeface="DM Sans"/>
                <a:cs typeface="DM Sans"/>
                <a:sym typeface="DM Sans"/>
              </a:rPr>
              <a:t>Class </a:t>
            </a:r>
            <a:r>
              <a:rPr lang="es" sz="1350">
                <a:solidFill>
                  <a:schemeClr val="dk1"/>
                </a:solidFill>
                <a:latin typeface="DM Sans"/>
                <a:ea typeface="DM Sans"/>
                <a:cs typeface="DM Sans"/>
                <a:sym typeface="DM Sans"/>
              </a:rPr>
              <a:t>pueden ser utilizadas dentro del HTML en diferentes etiquetas. Sin embargo, </a:t>
            </a:r>
            <a:r>
              <a:rPr b="1" lang="es" sz="1350">
                <a:solidFill>
                  <a:schemeClr val="dk1"/>
                </a:solidFill>
                <a:latin typeface="DM Sans"/>
                <a:ea typeface="DM Sans"/>
                <a:cs typeface="DM Sans"/>
                <a:sym typeface="DM Sans"/>
              </a:rPr>
              <a:t>los nombres otorgados a las clases se pueden repetir</a:t>
            </a:r>
            <a:r>
              <a:rPr lang="es" sz="1350">
                <a:solidFill>
                  <a:schemeClr val="dk1"/>
                </a:solidFill>
                <a:latin typeface="DM Sans"/>
                <a:ea typeface="DM Sans"/>
                <a:cs typeface="DM Sans"/>
                <a:sym typeface="DM Sans"/>
              </a:rPr>
              <a:t>, mientras que utilizados en </a:t>
            </a:r>
            <a:r>
              <a:rPr b="1" lang="es" sz="1350">
                <a:solidFill>
                  <a:schemeClr val="dk1"/>
                </a:solidFill>
                <a:latin typeface="DM Sans"/>
                <a:ea typeface="DM Sans"/>
                <a:cs typeface="DM Sans"/>
                <a:sym typeface="DM Sans"/>
              </a:rPr>
              <a:t>los IDs no</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graphicFrame>
        <p:nvGraphicFramePr>
          <p:cNvPr id="911" name="Google Shape;911;p112"/>
          <p:cNvGraphicFramePr/>
          <p:nvPr/>
        </p:nvGraphicFramePr>
        <p:xfrm>
          <a:off x="1763100" y="1670400"/>
          <a:ext cx="3000000" cy="3000000"/>
        </p:xfrm>
        <a:graphic>
          <a:graphicData uri="http://schemas.openxmlformats.org/drawingml/2006/table">
            <a:tbl>
              <a:tblPr>
                <a:noFill/>
                <a:tableStyleId>{906A5A35-14C0-4A87-8A34-61DE7B4E7E49}</a:tableStyleId>
              </a:tblPr>
              <a:tblGrid>
                <a:gridCol w="2685100"/>
              </a:tblGrid>
              <a:tr h="12651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4744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912" name="Google Shape;912;p112"/>
          <p:cNvSpPr/>
          <p:nvPr/>
        </p:nvSpPr>
        <p:spPr>
          <a:xfrm>
            <a:off x="429150" y="1951100"/>
            <a:ext cx="842700" cy="830400"/>
          </a:xfrm>
          <a:prstGeom prst="ellipse">
            <a:avLst/>
          </a:prstGeom>
          <a:solidFill>
            <a:srgbClr val="FFFFFF"/>
          </a:solidFill>
          <a:ln cap="flat" cmpd="sng" w="2857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913" name="Google Shape;913;p112"/>
          <p:cNvSpPr/>
          <p:nvPr/>
        </p:nvSpPr>
        <p:spPr>
          <a:xfrm>
            <a:off x="7677800" y="1951100"/>
            <a:ext cx="842700" cy="830400"/>
          </a:xfrm>
          <a:prstGeom prst="ellipse">
            <a:avLst/>
          </a:prstGeom>
          <a:solidFill>
            <a:srgbClr val="FFFFFF"/>
          </a:solidFill>
          <a:ln cap="flat" cmpd="sng" w="2857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graphicFrame>
        <p:nvGraphicFramePr>
          <p:cNvPr id="914" name="Google Shape;914;p112"/>
          <p:cNvGraphicFramePr/>
          <p:nvPr/>
        </p:nvGraphicFramePr>
        <p:xfrm>
          <a:off x="4572000" y="1689025"/>
          <a:ext cx="3000000" cy="3000000"/>
        </p:xfrm>
        <a:graphic>
          <a:graphicData uri="http://schemas.openxmlformats.org/drawingml/2006/table">
            <a:tbl>
              <a:tblPr>
                <a:noFill/>
                <a:tableStyleId>{906A5A35-14C0-4A87-8A34-61DE7B4E7E49}</a:tableStyleId>
              </a:tblPr>
              <a:tblGrid>
                <a:gridCol w="2685100"/>
              </a:tblGrid>
              <a:tr h="86517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88327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13"/>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Etiquetas</a:t>
            </a:r>
            <a:endParaRPr b="1" sz="4000">
              <a:solidFill>
                <a:srgbClr val="83AEFB"/>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grpSp>
        <p:nvGrpSpPr>
          <p:cNvPr id="924" name="Google Shape;924;p114"/>
          <p:cNvGrpSpPr/>
          <p:nvPr/>
        </p:nvGrpSpPr>
        <p:grpSpPr>
          <a:xfrm>
            <a:off x="457338" y="468286"/>
            <a:ext cx="431100" cy="431100"/>
            <a:chOff x="4616400" y="1950761"/>
            <a:chExt cx="431100" cy="431100"/>
          </a:xfrm>
        </p:grpSpPr>
        <p:sp>
          <p:nvSpPr>
            <p:cNvPr id="925" name="Google Shape;925;p114"/>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6" name="Google Shape;926;p114"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927" name="Google Shape;927;p114"/>
          <p:cNvSpPr txBox="1"/>
          <p:nvPr/>
        </p:nvSpPr>
        <p:spPr>
          <a:xfrm>
            <a:off x="457350" y="1820575"/>
            <a:ext cx="8170800" cy="142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600">
                <a:solidFill>
                  <a:schemeClr val="lt1"/>
                </a:solidFill>
                <a:latin typeface="DM Sans"/>
                <a:ea typeface="DM Sans"/>
                <a:cs typeface="DM Sans"/>
                <a:sym typeface="DM Sans"/>
              </a:rPr>
              <a:t>👉 Se usa para </a:t>
            </a:r>
            <a:r>
              <a:rPr b="1" lang="es" sz="1600">
                <a:solidFill>
                  <a:srgbClr val="EAFF6A"/>
                </a:solidFill>
                <a:latin typeface="DM Sans"/>
                <a:ea typeface="DM Sans"/>
                <a:cs typeface="DM Sans"/>
                <a:sym typeface="DM Sans"/>
              </a:rPr>
              <a:t>aplicar estilos a todos los elementos de un mismo tipo</a:t>
            </a:r>
            <a:r>
              <a:rPr lang="es" sz="1600">
                <a:solidFill>
                  <a:schemeClr val="lt1"/>
                </a:solidFill>
                <a:latin typeface="DM Sans"/>
                <a:ea typeface="DM Sans"/>
                <a:cs typeface="DM Sans"/>
                <a:sym typeface="DM Sans"/>
              </a:rPr>
              <a:t>, por ejemplo, que todos los párrafos sean azules.</a:t>
            </a:r>
            <a:endParaRPr sz="1600">
              <a:solidFill>
                <a:schemeClr val="lt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es" sz="1600">
                <a:solidFill>
                  <a:schemeClr val="lt1"/>
                </a:solidFill>
                <a:latin typeface="DM Sans"/>
                <a:ea typeface="DM Sans"/>
                <a:cs typeface="DM Sans"/>
                <a:sym typeface="DM Sans"/>
              </a:rPr>
              <a:t>👉 El selector de etiqueta coincide con la etiqueta html del elemento a modificar. </a:t>
            </a:r>
            <a:endParaRPr sz="1600">
              <a:solidFill>
                <a:schemeClr val="lt1"/>
              </a:solidFill>
              <a:latin typeface="DM Sans"/>
              <a:ea typeface="DM Sans"/>
              <a:cs typeface="DM Sans"/>
              <a:sym typeface="DM Sans"/>
            </a:endParaRPr>
          </a:p>
          <a:p>
            <a:pPr indent="0" lvl="0" marL="0" rtl="0" algn="l">
              <a:spcBef>
                <a:spcPts val="1000"/>
              </a:spcBef>
              <a:spcAft>
                <a:spcPts val="1000"/>
              </a:spcAft>
              <a:buNone/>
            </a:pPr>
            <a:r>
              <a:rPr lang="es" sz="1600">
                <a:solidFill>
                  <a:schemeClr val="lt1"/>
                </a:solidFill>
                <a:latin typeface="DM Sans"/>
                <a:ea typeface="DM Sans"/>
                <a:cs typeface="DM Sans"/>
                <a:sym typeface="DM Sans"/>
              </a:rPr>
              <a:t>👉 Es un método mucho menos específico para agregar estilos.</a:t>
            </a:r>
            <a:endParaRPr sz="1600">
              <a:solidFill>
                <a:schemeClr val="lt1"/>
              </a:solidFill>
              <a:latin typeface="DM Sans"/>
              <a:ea typeface="DM Sans"/>
              <a:cs typeface="DM Sans"/>
              <a:sym typeface="DM Sans"/>
            </a:endParaRPr>
          </a:p>
        </p:txBody>
      </p:sp>
      <p:sp>
        <p:nvSpPr>
          <p:cNvPr id="928" name="Google Shape;928;p11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Selectores de etiqueta</a:t>
            </a:r>
            <a:endParaRPr b="1" sz="4000">
              <a:solidFill>
                <a:srgbClr val="EAFF6A"/>
              </a:solidFill>
              <a:latin typeface="DM Sans"/>
              <a:ea typeface="DM Sans"/>
              <a:cs typeface="DM Sans"/>
              <a:sym typeface="DM Sans"/>
            </a:endParaRPr>
          </a:p>
        </p:txBody>
      </p:sp>
      <p:sp>
        <p:nvSpPr>
          <p:cNvPr id="929" name="Google Shape;929;p11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1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Etiquetas desde CSS</a:t>
            </a:r>
            <a:endParaRPr b="1" sz="3000">
              <a:solidFill>
                <a:srgbClr val="9E9E9E"/>
              </a:solidFill>
              <a:latin typeface="DM Sans"/>
              <a:ea typeface="DM Sans"/>
              <a:cs typeface="DM Sans"/>
              <a:sym typeface="DM Sans"/>
            </a:endParaRPr>
          </a:p>
        </p:txBody>
      </p:sp>
      <p:sp>
        <p:nvSpPr>
          <p:cNvPr id="935" name="Google Shape;935;p115"/>
          <p:cNvSpPr txBox="1"/>
          <p:nvPr/>
        </p:nvSpPr>
        <p:spPr>
          <a:xfrm>
            <a:off x="473350" y="1732175"/>
            <a:ext cx="4462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Desde CSS, debes </a:t>
            </a:r>
            <a:r>
              <a:rPr b="1" lang="es" sz="1350">
                <a:latin typeface="DM Sans"/>
                <a:ea typeface="DM Sans"/>
                <a:cs typeface="DM Sans"/>
                <a:sym typeface="DM Sans"/>
              </a:rPr>
              <a:t>usar los nombres de las etiquetas HTML</a:t>
            </a:r>
            <a:r>
              <a:rPr lang="es" sz="1350">
                <a:latin typeface="DM Sans"/>
                <a:ea typeface="DM Sans"/>
                <a:cs typeface="DM Sans"/>
                <a:sym typeface="DM Sans"/>
              </a:rPr>
              <a:t>. No hace falta agregar ningún símbolo extra para identificar a un selecto de etiqueta: </a:t>
            </a:r>
            <a:endParaRPr sz="1350">
              <a:latin typeface="DM Sans"/>
              <a:ea typeface="DM Sans"/>
              <a:cs typeface="DM Sans"/>
              <a:sym typeface="DM Sans"/>
            </a:endParaRPr>
          </a:p>
        </p:txBody>
      </p:sp>
      <p:grpSp>
        <p:nvGrpSpPr>
          <p:cNvPr id="936" name="Google Shape;936;p115"/>
          <p:cNvGrpSpPr/>
          <p:nvPr/>
        </p:nvGrpSpPr>
        <p:grpSpPr>
          <a:xfrm>
            <a:off x="7771750" y="158525"/>
            <a:ext cx="842700" cy="830400"/>
            <a:chOff x="3041675" y="148875"/>
            <a:chExt cx="842700" cy="830400"/>
          </a:xfrm>
        </p:grpSpPr>
        <p:sp>
          <p:nvSpPr>
            <p:cNvPr id="937" name="Google Shape;937;p115"/>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938" name="Google Shape;938;p115"/>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graphicFrame>
        <p:nvGraphicFramePr>
          <p:cNvPr id="939" name="Google Shape;939;p115"/>
          <p:cNvGraphicFramePr/>
          <p:nvPr/>
        </p:nvGraphicFramePr>
        <p:xfrm>
          <a:off x="1865325" y="2897125"/>
          <a:ext cx="3000000" cy="3000000"/>
        </p:xfrm>
        <a:graphic>
          <a:graphicData uri="http://schemas.openxmlformats.org/drawingml/2006/table">
            <a:tbl>
              <a:tblPr>
                <a:noFill/>
                <a:tableStyleId>{906A5A35-14C0-4A87-8A34-61DE7B4E7E49}</a:tableStyleId>
              </a:tblPr>
              <a:tblGrid>
                <a:gridCol w="568642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a:solidFill>
                            <a:srgbClr val="FF9900"/>
                          </a:solidFill>
                          <a:latin typeface="Consolas"/>
                          <a:ea typeface="Consolas"/>
                          <a:cs typeface="Consolas"/>
                          <a:sym typeface="Consolas"/>
                        </a:rPr>
                        <a:t>p</a:t>
                      </a:r>
                      <a:r>
                        <a:rPr lang="es" sz="1800" u="none" cap="none" strike="noStrike">
                          <a:solidFill>
                            <a:srgbClr val="FF9900"/>
                          </a:solidFill>
                          <a:latin typeface="Consolas"/>
                          <a:ea typeface="Consolas"/>
                          <a:cs typeface="Consolas"/>
                          <a:sym typeface="Consolas"/>
                        </a:rPr>
                        <a:t> </a:t>
                      </a: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latin typeface="Consolas"/>
                          <a:ea typeface="Consolas"/>
                          <a:cs typeface="Consolas"/>
                          <a:sym typeface="Consolas"/>
                        </a:rPr>
                        <a:t>  /* c</a:t>
                      </a:r>
                      <a:r>
                        <a:rPr lang="es" sz="1800">
                          <a:solidFill>
                            <a:srgbClr val="999999"/>
                          </a:solidFill>
                          <a:latin typeface="Consolas"/>
                          <a:ea typeface="Consolas"/>
                          <a:cs typeface="Consolas"/>
                          <a:sym typeface="Consolas"/>
                        </a:rPr>
                        <a:t>ó</a:t>
                      </a:r>
                      <a:r>
                        <a:rPr lang="es" sz="1800" u="none" cap="none" strike="noStrike">
                          <a:solidFill>
                            <a:srgbClr val="999999"/>
                          </a:solidFill>
                          <a:latin typeface="Consolas"/>
                          <a:ea typeface="Consolas"/>
                          <a:cs typeface="Consolas"/>
                          <a:sym typeface="Consolas"/>
                        </a:rPr>
                        <a:t>digo CSS */</a:t>
                      </a:r>
                      <a:endParaRPr sz="18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HTML: etiqueta</a:t>
            </a:r>
            <a:endParaRPr b="1" sz="3000">
              <a:solidFill>
                <a:srgbClr val="9E9E9E"/>
              </a:solidFill>
              <a:latin typeface="DM Sans"/>
              <a:ea typeface="DM Sans"/>
              <a:cs typeface="DM Sans"/>
              <a:sym typeface="DM Sans"/>
            </a:endParaRPr>
          </a:p>
        </p:txBody>
      </p:sp>
      <p:sp>
        <p:nvSpPr>
          <p:cNvPr id="945" name="Google Shape;945;p116"/>
          <p:cNvSpPr txBox="1"/>
          <p:nvPr/>
        </p:nvSpPr>
        <p:spPr>
          <a:xfrm>
            <a:off x="473350" y="1545300"/>
            <a:ext cx="4462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No hace falta hacer ningún cambio en las etiquetas de los elementos. Por ejemplo: </a:t>
            </a:r>
            <a:endParaRPr sz="1350">
              <a:latin typeface="DM Sans"/>
              <a:ea typeface="DM Sans"/>
              <a:cs typeface="DM Sans"/>
              <a:sym typeface="DM Sans"/>
            </a:endParaRPr>
          </a:p>
        </p:txBody>
      </p:sp>
      <p:grpSp>
        <p:nvGrpSpPr>
          <p:cNvPr id="946" name="Google Shape;946;p116"/>
          <p:cNvGrpSpPr/>
          <p:nvPr/>
        </p:nvGrpSpPr>
        <p:grpSpPr>
          <a:xfrm>
            <a:off x="7771750" y="158525"/>
            <a:ext cx="842700" cy="830400"/>
            <a:chOff x="3041675" y="148875"/>
            <a:chExt cx="842700" cy="830400"/>
          </a:xfrm>
        </p:grpSpPr>
        <p:sp>
          <p:nvSpPr>
            <p:cNvPr id="947" name="Google Shape;947;p116"/>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948" name="Google Shape;948;p116"/>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graphicFrame>
        <p:nvGraphicFramePr>
          <p:cNvPr id="949" name="Google Shape;949;p116"/>
          <p:cNvGraphicFramePr/>
          <p:nvPr/>
        </p:nvGraphicFramePr>
        <p:xfrm>
          <a:off x="1412325" y="2332475"/>
          <a:ext cx="3000000" cy="3000000"/>
        </p:xfrm>
        <a:graphic>
          <a:graphicData uri="http://schemas.openxmlformats.org/drawingml/2006/table">
            <a:tbl>
              <a:tblPr>
                <a:noFill/>
                <a:tableStyleId>{906A5A35-14C0-4A87-8A34-61DE7B4E7E49}</a:tableStyleId>
              </a:tblPr>
              <a:tblGrid>
                <a:gridCol w="6736575"/>
              </a:tblGrid>
              <a:tr h="20133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a:solidFill>
                            <a:srgbClr val="E06666"/>
                          </a:solidFill>
                          <a:latin typeface="Consolas"/>
                          <a:ea typeface="Consolas"/>
                          <a:cs typeface="Consolas"/>
                          <a:sym typeface="Consolas"/>
                        </a:rPr>
                        <a:t>p</a:t>
                      </a:r>
                      <a:r>
                        <a:rPr lang="es" sz="1800" u="none" cap="none" strike="noStrike">
                          <a:solidFill>
                            <a:srgbClr val="D9D9D9"/>
                          </a:solidFill>
                          <a:latin typeface="Consolas"/>
                          <a:ea typeface="Consolas"/>
                          <a:cs typeface="Consolas"/>
                          <a:sym typeface="Consolas"/>
                        </a:rPr>
                        <a:t>&gt;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a:solidFill>
                            <a:srgbClr val="9E9E9E"/>
                          </a:solidFill>
                          <a:latin typeface="Consolas"/>
                          <a:ea typeface="Consolas"/>
                          <a:cs typeface="Consolas"/>
                          <a:sym typeface="Consolas"/>
                        </a:rPr>
                        <a:t>  &lt;!--Este párrafo será modificado por el selector p desde css</a:t>
                      </a:r>
                      <a:r>
                        <a:rPr lang="es" sz="1800" u="none" cap="none" strike="noStrike">
                          <a:solidFill>
                            <a:srgbClr val="9E9E9E"/>
                          </a:solidFill>
                          <a:latin typeface="Consolas"/>
                          <a:ea typeface="Consolas"/>
                          <a:cs typeface="Consolas"/>
                          <a:sym typeface="Consolas"/>
                        </a:rPr>
                        <a:t> --&gt;</a:t>
                      </a:r>
                      <a:endParaRPr sz="1800" u="none" cap="none" strike="noStrike">
                        <a:solidFill>
                          <a:srgbClr val="9E9E9E"/>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FEFEF"/>
                          </a:solidFill>
                          <a:latin typeface="Consolas"/>
                          <a:ea typeface="Consolas"/>
                          <a:cs typeface="Consolas"/>
                          <a:sym typeface="Consolas"/>
                        </a:rPr>
                        <a:t>/</a:t>
                      </a:r>
                      <a:r>
                        <a:rPr lang="es" sz="1800">
                          <a:solidFill>
                            <a:srgbClr val="E06666"/>
                          </a:solidFill>
                          <a:latin typeface="Consolas"/>
                          <a:ea typeface="Consolas"/>
                          <a:cs typeface="Consolas"/>
                          <a:sym typeface="Consolas"/>
                        </a:rPr>
                        <a:t>p</a:t>
                      </a:r>
                      <a:r>
                        <a:rPr lang="es" sz="1800" u="none" cap="none" strike="noStrike">
                          <a:solidFill>
                            <a:srgbClr val="D9D9D9"/>
                          </a:solidFill>
                          <a:latin typeface="Consolas"/>
                          <a:ea typeface="Consolas"/>
                          <a:cs typeface="Consolas"/>
                          <a:sym typeface="Consolas"/>
                        </a:rPr>
                        <a:t>&gt;</a:t>
                      </a:r>
                      <a:endParaRPr sz="1800" u="none" cap="none" strike="noStrike">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800"/>
                        <a:buFont typeface="Arial"/>
                        <a:buNone/>
                      </a:pPr>
                      <a:r>
                        <a:rPr lang="es" sz="1800">
                          <a:solidFill>
                            <a:srgbClr val="D9D9D9"/>
                          </a:solidFill>
                          <a:latin typeface="Consolas"/>
                          <a:ea typeface="Consolas"/>
                          <a:cs typeface="Consolas"/>
                          <a:sym typeface="Consolas"/>
                        </a:rPr>
                        <a:t>&lt;</a:t>
                      </a:r>
                      <a:r>
                        <a:rPr lang="es" sz="1800">
                          <a:solidFill>
                            <a:srgbClr val="E06666"/>
                          </a:solidFill>
                          <a:latin typeface="Consolas"/>
                          <a:ea typeface="Consolas"/>
                          <a:cs typeface="Consolas"/>
                          <a:sym typeface="Consolas"/>
                        </a:rPr>
                        <a:t>p</a:t>
                      </a:r>
                      <a:r>
                        <a:rPr lang="es" sz="1800">
                          <a:solidFill>
                            <a:srgbClr val="D9D9D9"/>
                          </a:solidFill>
                          <a:latin typeface="Consolas"/>
                          <a:ea typeface="Consolas"/>
                          <a:cs typeface="Consolas"/>
                          <a:sym typeface="Consolas"/>
                        </a:rPr>
                        <a:t>&gt;</a:t>
                      </a:r>
                      <a:endParaRPr sz="18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800"/>
                        <a:buFont typeface="Arial"/>
                        <a:buNone/>
                      </a:pPr>
                      <a:r>
                        <a:rPr lang="es" sz="1800">
                          <a:solidFill>
                            <a:srgbClr val="9E9E9E"/>
                          </a:solidFill>
                          <a:latin typeface="Consolas"/>
                          <a:ea typeface="Consolas"/>
                          <a:cs typeface="Consolas"/>
                          <a:sym typeface="Consolas"/>
                        </a:rPr>
                        <a:t>  &lt;!--Este párrafo será modificado por el selector p desde css --&gt;</a:t>
                      </a:r>
                      <a:endParaRPr sz="1800">
                        <a:solidFill>
                          <a:srgbClr val="9E9E9E"/>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a:solidFill>
                            <a:srgbClr val="D9D9D9"/>
                          </a:solidFill>
                          <a:latin typeface="Consolas"/>
                          <a:ea typeface="Consolas"/>
                          <a:cs typeface="Consolas"/>
                          <a:sym typeface="Consolas"/>
                        </a:rPr>
                        <a:t>&lt;</a:t>
                      </a:r>
                      <a:r>
                        <a:rPr lang="es" sz="1800">
                          <a:solidFill>
                            <a:srgbClr val="EFEFEF"/>
                          </a:solidFill>
                          <a:latin typeface="Consolas"/>
                          <a:ea typeface="Consolas"/>
                          <a:cs typeface="Consolas"/>
                          <a:sym typeface="Consolas"/>
                        </a:rPr>
                        <a:t>/</a:t>
                      </a:r>
                      <a:r>
                        <a:rPr lang="es" sz="1800">
                          <a:solidFill>
                            <a:srgbClr val="E06666"/>
                          </a:solidFill>
                          <a:latin typeface="Consolas"/>
                          <a:ea typeface="Consolas"/>
                          <a:cs typeface="Consolas"/>
                          <a:sym typeface="Consolas"/>
                        </a:rPr>
                        <a:t>p</a:t>
                      </a:r>
                      <a:r>
                        <a:rPr lang="es" sz="1800">
                          <a:solidFill>
                            <a:srgbClr val="D9D9D9"/>
                          </a:solidFill>
                          <a:latin typeface="Consolas"/>
                          <a:ea typeface="Consolas"/>
                          <a:cs typeface="Consolas"/>
                          <a:sym typeface="Consolas"/>
                        </a:rPr>
                        <a:t>&gt;</a:t>
                      </a:r>
                      <a:r>
                        <a:rPr lang="es" sz="1800" u="none" cap="none" strike="noStrike">
                          <a:solidFill>
                            <a:srgbClr val="E06666"/>
                          </a:solidFill>
                          <a:latin typeface="Consolas"/>
                          <a:ea typeface="Consolas"/>
                          <a:cs typeface="Consolas"/>
                          <a:sym typeface="Consolas"/>
                        </a:rPr>
                        <a:t> </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2863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Herencia</a:t>
            </a:r>
            <a:r>
              <a:rPr b="1" lang="es" sz="4000">
                <a:solidFill>
                  <a:schemeClr val="lt1"/>
                </a:solidFill>
                <a:latin typeface="DM Sans"/>
                <a:ea typeface="DM Sans"/>
                <a:cs typeface="DM Sans"/>
                <a:sym typeface="DM Sans"/>
              </a:rPr>
              <a:t> y </a:t>
            </a:r>
            <a:r>
              <a:rPr b="1" lang="es" sz="4000">
                <a:solidFill>
                  <a:srgbClr val="EAFF6A"/>
                </a:solidFill>
                <a:latin typeface="DM Sans"/>
                <a:ea typeface="DM Sans"/>
                <a:cs typeface="DM Sans"/>
                <a:sym typeface="DM Sans"/>
              </a:rPr>
              <a:t>cascada</a:t>
            </a:r>
            <a:endParaRPr b="1" sz="4000">
              <a:solidFill>
                <a:srgbClr val="EAFF6A"/>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1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Herencia</a:t>
            </a:r>
            <a:endParaRPr b="1" sz="4000">
              <a:solidFill>
                <a:schemeClr val="dk1"/>
              </a:solidFill>
              <a:latin typeface="DM Sans"/>
              <a:ea typeface="DM Sans"/>
              <a:cs typeface="DM Sans"/>
              <a:sym typeface="DM Sans"/>
            </a:endParaRPr>
          </a:p>
        </p:txBody>
      </p:sp>
      <p:sp>
        <p:nvSpPr>
          <p:cNvPr id="960" name="Google Shape;960;p118"/>
          <p:cNvSpPr txBox="1"/>
          <p:nvPr/>
        </p:nvSpPr>
        <p:spPr>
          <a:xfrm>
            <a:off x="591700" y="1358425"/>
            <a:ext cx="38397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En general, estas propiedades son intuibles. Por ejemplo, podrás heredar de un elemento padre el tamaño de letra y color de la misma, </a:t>
            </a:r>
            <a:r>
              <a:rPr i="1" lang="es" sz="1350">
                <a:solidFill>
                  <a:schemeClr val="dk1"/>
                </a:solidFill>
                <a:latin typeface="DM Sans"/>
                <a:ea typeface="DM Sans"/>
                <a:cs typeface="DM Sans"/>
                <a:sym typeface="DM Sans"/>
              </a:rPr>
              <a:t>a menos que el elemento hijo tenga otros estilos aplicados</a:t>
            </a:r>
            <a:r>
              <a:rPr lang="es" sz="1350">
                <a:solidFill>
                  <a:schemeClr val="dk1"/>
                </a:solidFill>
                <a:latin typeface="DM Sans"/>
                <a:ea typeface="DM Sans"/>
                <a:cs typeface="DM Sans"/>
                <a:sym typeface="DM Sans"/>
              </a:rPr>
              <a:t>. Puedes ver más al respecto </a:t>
            </a:r>
            <a:r>
              <a:rPr lang="es" sz="1350" u="sng">
                <a:solidFill>
                  <a:srgbClr val="83AEFB"/>
                </a:solidFill>
                <a:latin typeface="DM Sans"/>
                <a:ea typeface="DM Sans"/>
                <a:cs typeface="DM Sans"/>
                <a:sym typeface="DM Sans"/>
                <a:hlinkClick r:id="rId3">
                  <a:extLst>
                    <a:ext uri="{A12FA001-AC4F-418D-AE19-62706E023703}">
                      <ahyp:hlinkClr val="tx"/>
                    </a:ext>
                  </a:extLst>
                </a:hlinkClick>
              </a:rPr>
              <a:t>aquí</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961" name="Google Shape;961;p118"/>
          <p:cNvSpPr txBox="1"/>
          <p:nvPr/>
        </p:nvSpPr>
        <p:spPr>
          <a:xfrm>
            <a:off x="1168375" y="3017125"/>
            <a:ext cx="2990100" cy="1460100"/>
          </a:xfrm>
          <a:prstGeom prst="rect">
            <a:avLst/>
          </a:prstGeom>
          <a:solidFill>
            <a:srgbClr val="E8E7E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600"/>
              <a:buFont typeface="Arial"/>
              <a:buNone/>
            </a:pPr>
            <a:r>
              <a:rPr lang="es" sz="1600">
                <a:solidFill>
                  <a:srgbClr val="800000"/>
                </a:solidFill>
                <a:latin typeface="Consolas"/>
                <a:ea typeface="Consolas"/>
                <a:cs typeface="Consolas"/>
                <a:sym typeface="Consolas"/>
              </a:rPr>
              <a:t>div</a:t>
            </a:r>
            <a:r>
              <a:rPr lang="es"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chemeClr val="dk1"/>
                </a:solidFill>
                <a:latin typeface="Consolas"/>
                <a:ea typeface="Consolas"/>
                <a:cs typeface="Consolas"/>
                <a:sym typeface="Consolas"/>
              </a:rPr>
              <a:t>   </a:t>
            </a:r>
            <a:r>
              <a:rPr lang="es" sz="1600">
                <a:solidFill>
                  <a:srgbClr val="FF0000"/>
                </a:solidFill>
                <a:latin typeface="Consolas"/>
                <a:ea typeface="Consolas"/>
                <a:cs typeface="Consolas"/>
                <a:sym typeface="Consolas"/>
              </a:rPr>
              <a:t>color</a:t>
            </a:r>
            <a:r>
              <a:rPr lang="es" sz="1600">
                <a:solidFill>
                  <a:schemeClr val="dk1"/>
                </a:solidFill>
                <a:latin typeface="Consolas"/>
                <a:ea typeface="Consolas"/>
                <a:cs typeface="Consolas"/>
                <a:sym typeface="Consolas"/>
              </a:rPr>
              <a:t>: </a:t>
            </a:r>
            <a:r>
              <a:rPr lang="es" sz="1600">
                <a:solidFill>
                  <a:srgbClr val="0451A5"/>
                </a:solidFill>
                <a:latin typeface="Consolas"/>
                <a:ea typeface="Consolas"/>
                <a:cs typeface="Consolas"/>
                <a:sym typeface="Consolas"/>
              </a:rPr>
              <a:t>red</a:t>
            </a:r>
            <a:r>
              <a:rPr lang="es"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0451A5"/>
              </a:solidFill>
              <a:latin typeface="Consolas"/>
              <a:ea typeface="Consolas"/>
              <a:cs typeface="Consolas"/>
              <a:sym typeface="Consolas"/>
            </a:endParaRPr>
          </a:p>
        </p:txBody>
      </p:sp>
      <p:sp>
        <p:nvSpPr>
          <p:cNvPr id="962" name="Google Shape;962;p118"/>
          <p:cNvSpPr txBox="1"/>
          <p:nvPr/>
        </p:nvSpPr>
        <p:spPr>
          <a:xfrm>
            <a:off x="4583978" y="3017125"/>
            <a:ext cx="3261000" cy="1460100"/>
          </a:xfrm>
          <a:prstGeom prst="rect">
            <a:avLst/>
          </a:prstGeom>
          <a:solidFill>
            <a:srgbClr val="E8E7E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600"/>
              <a:buFont typeface="Arial"/>
              <a:buNone/>
            </a:pPr>
            <a:r>
              <a:rPr lang="es" sz="1600">
                <a:solidFill>
                  <a:srgbClr val="800000"/>
                </a:solidFill>
                <a:latin typeface="Consolas"/>
                <a:ea typeface="Consolas"/>
                <a:cs typeface="Consolas"/>
                <a:sym typeface="Consolas"/>
              </a:rPr>
              <a:t>&lt;div&gt;</a:t>
            </a:r>
            <a:endParaRPr sz="16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chemeClr val="dk1"/>
                </a:solidFill>
                <a:latin typeface="Consolas"/>
                <a:ea typeface="Consolas"/>
                <a:cs typeface="Consolas"/>
                <a:sym typeface="Consolas"/>
              </a:rPr>
              <a:t>   </a:t>
            </a:r>
            <a:r>
              <a:rPr lang="es" sz="1600">
                <a:solidFill>
                  <a:srgbClr val="800000"/>
                </a:solidFill>
                <a:latin typeface="Consolas"/>
                <a:ea typeface="Consolas"/>
                <a:cs typeface="Consolas"/>
                <a:sym typeface="Consolas"/>
              </a:rPr>
              <a:t>&lt;p&gt;</a:t>
            </a:r>
            <a:r>
              <a:rPr lang="es" sz="1600">
                <a:solidFill>
                  <a:schemeClr val="dk1"/>
                </a:solidFill>
                <a:latin typeface="Consolas"/>
                <a:ea typeface="Consolas"/>
                <a:cs typeface="Consolas"/>
                <a:sym typeface="Consolas"/>
              </a:rPr>
              <a:t>Este párrafo quedará en rojo, por herencia</a:t>
            </a:r>
            <a:r>
              <a:rPr lang="es" sz="1600">
                <a:solidFill>
                  <a:srgbClr val="800000"/>
                </a:solidFill>
                <a:latin typeface="Consolas"/>
                <a:ea typeface="Consolas"/>
                <a:cs typeface="Consolas"/>
                <a:sym typeface="Consolas"/>
              </a:rPr>
              <a:t>&lt;/p&gt;</a:t>
            </a:r>
            <a:endParaRPr sz="16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rgbClr val="800000"/>
                </a:solidFill>
                <a:latin typeface="Consolas"/>
                <a:ea typeface="Consolas"/>
                <a:cs typeface="Consolas"/>
                <a:sym typeface="Consolas"/>
              </a:rPr>
              <a:t>&lt;/div&gt;</a:t>
            </a:r>
            <a:endParaRPr sz="1600">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0451A5"/>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